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embeddedFontLst>
    <p:embeddedFont>
      <p:font typeface="Poppins" panose="020B0604020202020204" charset="0"/>
      <p:regular r:id="rId15"/>
      <p:bold r:id="rId16"/>
      <p:italic r:id="rId17"/>
      <p:boldItalic r:id="rId18"/>
    </p:embeddedFont>
    <p:embeddedFont>
      <p:font typeface="Calibri" panose="020F0502020204030204" pitchFamily="34" charset="0"/>
      <p:regular r:id="rId19"/>
      <p:bold r:id="rId20"/>
      <p:italic r:id="rId21"/>
      <p:boldItalic r:id="rId22"/>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7" d="100"/>
          <a:sy n="107" d="100"/>
        </p:scale>
        <p:origin x="108"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463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parents. Today our class will show what we learned about simple machines and the toys we made. Mention the theme: Artistry in Action – Toys Making.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definition aloud. Ask parents: which of these four did you use today? Other slogans to use: Small Machines, Big Solutions! / Simple Machines Make Hard Work Easy! / Less Effort, More Work! / From Wheels to Levers, Science Makes Life Better!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other machines are built from these six. Next we look at each one.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words: effort, load, fulcrum. Ask a child to show how a seesaw works.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axle is the small rod through the centre of the wheel. A door knob is a wheel and axle: the knob is the wheel.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Pulling down on a flagpole rope raises the flag: the pulley changes the direction of the force.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longer slope means less effort but a longer distance to travel.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thinner the wedge, the easier it cuts.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way do you turn a jar lid to open it?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in the table with the toys your class made, the simple machine each one uses and a one-line explanation. Delete any extra rows.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video frame to start it. Sound is on, so check the volume before the meeting. After it plays, ask parents which simple machine they spotted.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thanking parents for supporting the activity. Invite questions about the toys and the science behind them.</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4F1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475680"/>
            <a:ext cx="10566400" cy="670520"/>
          </a:xfrm>
          <a:prstGeom prst="rect">
            <a:avLst/>
          </a:prstGeom>
          <a:noFill/>
          <a:ln/>
        </p:spPr>
        <p:txBody>
          <a:bodyPr wrap="square" lIns="0" tIns="0" rIns="0" bIns="0" rtlCol="0" anchor="t"/>
          <a:lstStyle>
            <a:lvl1pPr marL="0" indent="0" algn="l">
              <a:lnSpc>
                <a:spcPct val="115000"/>
              </a:lnSpc>
              <a:buNone/>
              <a:defRPr lang="en-US" sz="4800" dirty="0">
                <a:solidFill>
                  <a:srgbClr val="14304F"/>
                </a:solidFill>
                <a:latin typeface="Poppins" pitchFamily="34" charset="0"/>
                <a:ea typeface="Poppins" pitchFamily="34" charset="-122"/>
                <a:cs typeface="Poppins" pitchFamily="34" charset="-120"/>
              </a:defRPr>
            </a:lvl1pPr>
          </a:lstStyle>
          <a:p>
            <a:pPr marL="0" indent="0" algn="l">
              <a:lnSpc>
                <a:spcPct val="115000"/>
              </a:lnSpc>
              <a:buNone/>
            </a:pPr>
            <a:endParaRPr lang="en-US" sz="4800" dirty="0"/>
          </a:p>
        </p:txBody>
      </p:sp>
      <p:sp>
        <p:nvSpPr>
          <p:cNvPr id="3" name="Text Placeholder 2"/>
          <p:cNvSpPr>
            <a:spLocks noGrp="1"/>
          </p:cNvSpPr>
          <p:nvPr>
            <p:ph type="body" idx="101"/>
          </p:nvPr>
        </p:nvSpPr>
        <p:spPr>
          <a:xfrm>
            <a:off x="812800" y="2451001"/>
            <a:ext cx="10566400" cy="3594199"/>
          </a:xfrm>
          <a:prstGeom prst="rect">
            <a:avLst/>
          </a:prstGeom>
          <a:noFill/>
          <a:ln/>
        </p:spPr>
        <p:txBody>
          <a:bodyPr wrap="square" lIns="0" tIns="0" rIns="0" bIns="0" rtlCol="0" anchor="t"/>
          <a:lstStyle>
            <a:lvl1pPr marL="0" indent="0" algn="l">
              <a:lnSpc>
                <a:spcPct val="140000"/>
              </a:lnSpc>
              <a:buNone/>
              <a:defRPr lang="en-US" sz="1600" dirty="0">
                <a:solidFill>
                  <a:srgbClr val="14304F"/>
                </a:solidFill>
                <a:latin typeface="Poppins" pitchFamily="34" charset="0"/>
                <a:ea typeface="Poppins" pitchFamily="34" charset="-122"/>
                <a:cs typeface="Poppi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1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475680"/>
            <a:ext cx="10566400" cy="670520"/>
          </a:xfrm>
          <a:prstGeom prst="rect">
            <a:avLst/>
          </a:prstGeom>
          <a:noFill/>
          <a:ln/>
        </p:spPr>
        <p:txBody>
          <a:bodyPr wrap="square" lIns="0" tIns="0" rIns="0" bIns="0" rtlCol="0" anchor="t"/>
          <a:lstStyle>
            <a:lvl1pPr marL="0" indent="0" algn="l">
              <a:lnSpc>
                <a:spcPct val="115000"/>
              </a:lnSpc>
              <a:buNone/>
              <a:defRPr lang="en-US" sz="4800" dirty="0">
                <a:solidFill>
                  <a:srgbClr val="14304F"/>
                </a:solidFill>
                <a:latin typeface="Poppins" pitchFamily="34" charset="0"/>
                <a:ea typeface="Poppins" pitchFamily="34" charset="-122"/>
                <a:cs typeface="Poppins" pitchFamily="34" charset="-120"/>
              </a:defRPr>
            </a:lvl1pPr>
          </a:lstStyle>
          <a:p>
            <a:pPr marL="0" indent="0" algn="l">
              <a:lnSpc>
                <a:spcPct val="115000"/>
              </a:lnSpc>
              <a:buNone/>
            </a:pPr>
            <a:endParaRPr lang="en-US" sz="4800" dirty="0"/>
          </a:p>
        </p:txBody>
      </p:sp>
      <p:sp>
        <p:nvSpPr>
          <p:cNvPr id="3" name="Text Placeholder 2"/>
          <p:cNvSpPr>
            <a:spLocks noGrp="1"/>
          </p:cNvSpPr>
          <p:nvPr>
            <p:ph type="body" idx="101"/>
          </p:nvPr>
        </p:nvSpPr>
        <p:spPr>
          <a:xfrm>
            <a:off x="812800" y="2451001"/>
            <a:ext cx="10566400" cy="3594199"/>
          </a:xfrm>
          <a:prstGeom prst="rect">
            <a:avLst/>
          </a:prstGeom>
          <a:noFill/>
          <a:ln/>
        </p:spPr>
        <p:txBody>
          <a:bodyPr wrap="square" lIns="0" tIns="0" rIns="0" bIns="0" rtlCol="0" anchor="t"/>
          <a:lstStyle>
            <a:lvl1pPr marL="0" indent="0" algn="l">
              <a:lnSpc>
                <a:spcPct val="140000"/>
              </a:lnSpc>
              <a:buNone/>
              <a:defRPr lang="en-US" sz="1600" dirty="0">
                <a:solidFill>
                  <a:srgbClr val="14304F"/>
                </a:solidFill>
                <a:latin typeface="Poppins" pitchFamily="34" charset="0"/>
                <a:ea typeface="Poppins" pitchFamily="34" charset="-122"/>
                <a:cs typeface="Poppi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F5F9A"/>
        </a:solidFill>
        <a:effectLst/>
      </p:bgPr>
    </p:bg>
    <p:spTree>
      <p:nvGrpSpPr>
        <p:cNvPr id="1" name=""/>
        <p:cNvGrpSpPr/>
        <p:nvPr/>
      </p:nvGrpSpPr>
      <p:grpSpPr>
        <a:xfrm>
          <a:off x="0" y="0"/>
          <a:ext cx="0" cy="0"/>
          <a:chOff x="0" y="0"/>
          <a:chExt cx="0" cy="0"/>
        </a:xfrm>
      </p:grpSpPr>
      <p:pic>
        <p:nvPicPr>
          <p:cNvPr id="2" name="Image 0" descr="Decorative gear"/>
          <p:cNvPicPr>
            <a:picLocks noChangeAspect="1"/>
          </p:cNvPicPr>
          <p:nvPr/>
        </p:nvPicPr>
        <p:blipFill>
          <a:blip r:embed="rId3"/>
          <a:srcRect/>
          <a:stretch/>
        </p:blipFill>
        <p:spPr>
          <a:xfrm>
            <a:off x="7493000" y="2540000"/>
            <a:ext cx="3556000" cy="3556000"/>
          </a:xfrm>
          <a:prstGeom prst="rect">
            <a:avLst/>
          </a:prstGeom>
        </p:spPr>
      </p:pic>
      <p:pic>
        <p:nvPicPr>
          <p:cNvPr id="3" name="Image 1" descr="Decorative gear"/>
          <p:cNvPicPr>
            <a:picLocks noChangeAspect="1"/>
          </p:cNvPicPr>
          <p:nvPr/>
        </p:nvPicPr>
        <p:blipFill>
          <a:blip r:embed="rId4"/>
          <a:srcRect/>
          <a:stretch/>
        </p:blipFill>
        <p:spPr>
          <a:xfrm>
            <a:off x="6096000" y="4445000"/>
            <a:ext cx="1778000" cy="1778000"/>
          </a:xfrm>
          <a:prstGeom prst="rect">
            <a:avLst/>
          </a:prstGeom>
        </p:spPr>
      </p:pic>
      <p:sp>
        <p:nvSpPr>
          <p:cNvPr id="4" name="Text 0"/>
          <p:cNvSpPr/>
          <p:nvPr/>
        </p:nvSpPr>
        <p:spPr>
          <a:xfrm>
            <a:off x="812800" y="1501279"/>
            <a:ext cx="3904258" cy="401241"/>
          </a:xfrm>
          <a:prstGeom prst="roundRect">
            <a:avLst>
              <a:gd name="adj" fmla="val 50000"/>
            </a:avLst>
          </a:prstGeom>
          <a:solidFill>
            <a:srgbClr val="F5B335"/>
          </a:solidFill>
          <a:ln/>
        </p:spPr>
        <p:txBody>
          <a:bodyPr wrap="none" lIns="0" tIns="0" rIns="0" bIns="0" rtlCol="0" anchor="ctr">
            <a:normAutofit/>
          </a:bodyPr>
          <a:lstStyle/>
          <a:p>
            <a:pPr marL="0" indent="0" algn="ctr">
              <a:lnSpc>
                <a:spcPts val="1960"/>
              </a:lnSpc>
              <a:buNone/>
            </a:pPr>
            <a:r>
              <a:rPr lang="en-US" sz="1400" b="1" kern="0" spc="100" dirty="0">
                <a:solidFill>
                  <a:srgbClr val="14304F"/>
                </a:solidFill>
                <a:latin typeface="Poppins" pitchFamily="34" charset="0"/>
                <a:ea typeface="Poppins" pitchFamily="34" charset="-122"/>
                <a:cs typeface="Poppins" pitchFamily="34" charset="-120"/>
              </a:rPr>
              <a:t>ARTISTRY IN ACTION · TOYS MAKING</a:t>
            </a:r>
            <a:endParaRPr lang="en-US" sz="1400" dirty="0"/>
          </a:p>
        </p:txBody>
      </p:sp>
      <p:sp>
        <p:nvSpPr>
          <p:cNvPr id="5" name="Text 1"/>
          <p:cNvSpPr>
            <a:spLocks noGrp="1"/>
          </p:cNvSpPr>
          <p:nvPr>
            <p:ph type="title"/>
          </p:nvPr>
        </p:nvSpPr>
        <p:spPr>
          <a:xfrm>
            <a:off x="812800" y="2105720"/>
            <a:ext cx="10883392" cy="2265561"/>
          </a:xfrm>
          <a:prstGeom prst="rect">
            <a:avLst/>
          </a:prstGeom>
          <a:noFill/>
          <a:ln/>
        </p:spPr>
        <p:txBody>
          <a:bodyPr wrap="square" lIns="0" tIns="0" rIns="0" bIns="0" rtlCol="0" anchor="t">
            <a:normAutofit/>
          </a:bodyPr>
          <a:lstStyle/>
          <a:p>
            <a:pPr marL="0" indent="0" algn="l">
              <a:lnSpc>
                <a:spcPts val="8820"/>
              </a:lnSpc>
              <a:buNone/>
            </a:pPr>
            <a:r>
              <a:rPr lang="en-US" sz="8400" b="1" i="0" dirty="0">
                <a:solidFill>
                  <a:srgbClr val="F4F1EA"/>
                </a:solidFill>
                <a:latin typeface="Poppins" pitchFamily="34" charset="0"/>
                <a:ea typeface="Poppins" pitchFamily="34" charset="-122"/>
                <a:cs typeface="Poppins" pitchFamily="34" charset="-120"/>
              </a:rPr>
              <a:t>Simple</a:t>
            </a:r>
            <a:endParaRPr lang="en-US" sz="8400" dirty="0"/>
          </a:p>
          <a:p>
            <a:pPr marL="0" indent="0" algn="l">
              <a:lnSpc>
                <a:spcPts val="8820"/>
              </a:lnSpc>
              <a:buNone/>
            </a:pPr>
            <a:r>
              <a:rPr lang="en-US" sz="8400" b="1" i="0" dirty="0">
                <a:solidFill>
                  <a:srgbClr val="F5B335"/>
                </a:solidFill>
                <a:latin typeface="Poppins" pitchFamily="34" charset="0"/>
                <a:ea typeface="Poppins" pitchFamily="34" charset="-122"/>
                <a:cs typeface="Poppins" pitchFamily="34" charset="-120"/>
              </a:rPr>
              <a:t>Machines</a:t>
            </a:r>
            <a:endParaRPr lang="en-US" sz="8400" dirty="0"/>
          </a:p>
        </p:txBody>
      </p:sp>
      <p:sp>
        <p:nvSpPr>
          <p:cNvPr id="6" name="Text 2"/>
          <p:cNvSpPr/>
          <p:nvPr/>
        </p:nvSpPr>
        <p:spPr>
          <a:xfrm>
            <a:off x="812800" y="4549080"/>
            <a:ext cx="10883392"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F4F1EA"/>
                </a:solidFill>
                <a:latin typeface="Poppins" pitchFamily="34" charset="0"/>
                <a:ea typeface="Poppins" pitchFamily="34" charset="-122"/>
                <a:cs typeface="Poppins" pitchFamily="34" charset="-120"/>
              </a:rPr>
              <a:t>How small machines make big work easy</a:t>
            </a:r>
            <a:endParaRPr lang="en-US" sz="2000" dirty="0"/>
          </a:p>
        </p:txBody>
      </p:sp>
      <p:sp>
        <p:nvSpPr>
          <p:cNvPr id="7" name="Text 3"/>
          <p:cNvSpPr/>
          <p:nvPr/>
        </p:nvSpPr>
        <p:spPr>
          <a:xfrm>
            <a:off x="812800" y="510788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6E2F0"/>
                </a:solidFill>
                <a:latin typeface="Poppins" pitchFamily="34" charset="0"/>
                <a:ea typeface="Poppins" pitchFamily="34" charset="-122"/>
                <a:cs typeface="Poppins" pitchFamily="34" charset="-120"/>
              </a:rPr>
              <a:t>Presented by [Student name], Class [__]</a:t>
            </a:r>
            <a:endParaRPr lang="en-US" sz="1400" dirty="0"/>
          </a:p>
        </p:txBody>
      </p:sp>
      <p:sp>
        <p:nvSpPr>
          <p:cNvPr id="8" name="Shape 4"/>
          <p:cNvSpPr/>
          <p:nvPr/>
        </p:nvSpPr>
        <p:spPr>
          <a:xfrm>
            <a:off x="7823200" y="812800"/>
            <a:ext cx="3556000" cy="901700"/>
          </a:xfrm>
          <a:prstGeom prst="roundRect">
            <a:avLst>
              <a:gd name="adj" fmla="val 16901"/>
            </a:avLst>
          </a:prstGeom>
          <a:solidFill>
            <a:srgbClr val="F4F1EA"/>
          </a:solidFill>
          <a:ln/>
        </p:spPr>
      </p:sp>
      <p:pic>
        <p:nvPicPr>
          <p:cNvPr id="9" name="Image 2" descr="Tagore International School logo"/>
          <p:cNvPicPr>
            <a:picLocks noChangeAspect="1"/>
          </p:cNvPicPr>
          <p:nvPr/>
        </p:nvPicPr>
        <p:blipFill>
          <a:blip r:embed="rId5"/>
          <a:srcRect l="-136" r="-136"/>
          <a:stretch/>
        </p:blipFill>
        <p:spPr>
          <a:xfrm>
            <a:off x="8001000" y="939800"/>
            <a:ext cx="508000" cy="647700"/>
          </a:xfrm>
          <a:prstGeom prst="rect">
            <a:avLst/>
          </a:prstGeom>
        </p:spPr>
      </p:pic>
      <p:sp>
        <p:nvSpPr>
          <p:cNvPr id="10" name="Text 5"/>
          <p:cNvSpPr/>
          <p:nvPr/>
        </p:nvSpPr>
        <p:spPr>
          <a:xfrm>
            <a:off x="8661400" y="1050330"/>
            <a:ext cx="2616200" cy="452041"/>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4304F"/>
                </a:solidFill>
                <a:latin typeface="Poppins" pitchFamily="34" charset="0"/>
                <a:ea typeface="Poppins" pitchFamily="34" charset="-122"/>
                <a:cs typeface="Poppins" pitchFamily="34" charset="-120"/>
              </a:rPr>
              <a:t>TAGORE INTERNATIONAL SCHOOL EOK</a:t>
            </a: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F5F9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640060"/>
          </a:xfrm>
          <a:prstGeom prst="rect">
            <a:avLst/>
          </a:prstGeom>
          <a:noFill/>
          <a:ln/>
        </p:spPr>
        <p:txBody>
          <a:bodyPr wrap="square" lIns="0" tIns="0" rIns="0" bIns="0" rtlCol="0" anchor="t">
            <a:normAutofit/>
          </a:bodyPr>
          <a:lstStyle/>
          <a:p>
            <a:pPr marL="0" indent="0" algn="l">
              <a:lnSpc>
                <a:spcPts val="4840"/>
              </a:lnSpc>
              <a:buNone/>
            </a:pPr>
            <a:r>
              <a:rPr lang="en-US" sz="4400" b="1" i="0" dirty="0">
                <a:solidFill>
                  <a:srgbClr val="F4F1EA"/>
                </a:solidFill>
                <a:latin typeface="Poppins" pitchFamily="34" charset="0"/>
                <a:ea typeface="Poppins" pitchFamily="34" charset="-122"/>
                <a:cs typeface="Poppins" pitchFamily="34" charset="-120"/>
              </a:rPr>
              <a:t>What is a simple machine?</a:t>
            </a:r>
            <a:endParaRPr lang="en-US" sz="4400" dirty="0"/>
          </a:p>
        </p:txBody>
      </p:sp>
      <p:sp>
        <p:nvSpPr>
          <p:cNvPr id="3" name="Text 1"/>
          <p:cNvSpPr/>
          <p:nvPr/>
        </p:nvSpPr>
        <p:spPr>
          <a:xfrm>
            <a:off x="812800" y="1732260"/>
            <a:ext cx="10883392" cy="807641"/>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F4F1EA"/>
                </a:solidFill>
                <a:latin typeface="Poppins" pitchFamily="34" charset="0"/>
                <a:ea typeface="Poppins" pitchFamily="34" charset="-122"/>
                <a:cs typeface="Poppins" pitchFamily="34" charset="-120"/>
              </a:rPr>
              <a:t>A simple machine is a basic mechanical device that helps us do a task more easily. It usually has few or no moving parts.</a:t>
            </a:r>
            <a:endParaRPr lang="en-US" sz="2200" dirty="0"/>
          </a:p>
        </p:txBody>
      </p:sp>
      <p:sp>
        <p:nvSpPr>
          <p:cNvPr id="4" name="Text 2"/>
          <p:cNvSpPr/>
          <p:nvPr/>
        </p:nvSpPr>
        <p:spPr>
          <a:xfrm>
            <a:off x="812800" y="2819301"/>
            <a:ext cx="2489200" cy="762000"/>
          </a:xfrm>
          <a:prstGeom prst="roundRect">
            <a:avLst>
              <a:gd name="adj" fmla="val 16667"/>
            </a:avLst>
          </a:prstGeom>
          <a:solidFill>
            <a:srgbClr val="1F4670"/>
          </a:solidFill>
          <a:ln/>
        </p:spPr>
        <p:txBody>
          <a:bodyPr wrap="square" lIns="191403" tIns="191403" rIns="130443" bIns="166003"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Scissors</a:t>
            </a:r>
            <a:endParaRPr lang="en-US" sz="2000" dirty="0"/>
          </a:p>
        </p:txBody>
      </p:sp>
      <p:sp>
        <p:nvSpPr>
          <p:cNvPr id="5" name="Text 3"/>
          <p:cNvSpPr/>
          <p:nvPr/>
        </p:nvSpPr>
        <p:spPr>
          <a:xfrm>
            <a:off x="3505200" y="2819301"/>
            <a:ext cx="2489200" cy="762000"/>
          </a:xfrm>
          <a:prstGeom prst="roundRect">
            <a:avLst>
              <a:gd name="adj" fmla="val 16667"/>
            </a:avLst>
          </a:prstGeom>
          <a:solidFill>
            <a:srgbClr val="1F4670"/>
          </a:solidFill>
          <a:ln/>
        </p:spPr>
        <p:txBody>
          <a:bodyPr wrap="square" lIns="191403" tIns="191403" rIns="130443" bIns="166003"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Ramps</a:t>
            </a:r>
            <a:endParaRPr lang="en-US" sz="2000" dirty="0"/>
          </a:p>
        </p:txBody>
      </p:sp>
      <p:sp>
        <p:nvSpPr>
          <p:cNvPr id="6" name="Text 4"/>
          <p:cNvSpPr/>
          <p:nvPr/>
        </p:nvSpPr>
        <p:spPr>
          <a:xfrm>
            <a:off x="6197600" y="2819301"/>
            <a:ext cx="2489200" cy="762000"/>
          </a:xfrm>
          <a:prstGeom prst="roundRect">
            <a:avLst>
              <a:gd name="adj" fmla="val 16667"/>
            </a:avLst>
          </a:prstGeom>
          <a:solidFill>
            <a:srgbClr val="1F4670"/>
          </a:solidFill>
          <a:ln/>
        </p:spPr>
        <p:txBody>
          <a:bodyPr wrap="square" lIns="191403" tIns="191403" rIns="130443" bIns="166003"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Bottle openers</a:t>
            </a:r>
            <a:endParaRPr lang="en-US" sz="2000" dirty="0"/>
          </a:p>
        </p:txBody>
      </p:sp>
      <p:sp>
        <p:nvSpPr>
          <p:cNvPr id="7" name="Text 5"/>
          <p:cNvSpPr/>
          <p:nvPr/>
        </p:nvSpPr>
        <p:spPr>
          <a:xfrm>
            <a:off x="8890000" y="2819301"/>
            <a:ext cx="2489200" cy="762000"/>
          </a:xfrm>
          <a:prstGeom prst="roundRect">
            <a:avLst>
              <a:gd name="adj" fmla="val 16667"/>
            </a:avLst>
          </a:prstGeom>
          <a:solidFill>
            <a:srgbClr val="1F4670"/>
          </a:solidFill>
          <a:ln/>
        </p:spPr>
        <p:txBody>
          <a:bodyPr wrap="square" lIns="191403" tIns="191403" rIns="130443" bIns="166003"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Wheels</a:t>
            </a:r>
            <a:endParaRPr lang="en-US" sz="2000" dirty="0"/>
          </a:p>
        </p:txBody>
      </p:sp>
      <p:sp>
        <p:nvSpPr>
          <p:cNvPr id="8" name="Text 6"/>
          <p:cNvSpPr/>
          <p:nvPr/>
        </p:nvSpPr>
        <p:spPr>
          <a:xfrm>
            <a:off x="812800" y="3886101"/>
            <a:ext cx="10883392" cy="416520"/>
          </a:xfrm>
          <a:prstGeom prst="rect">
            <a:avLst/>
          </a:prstGeom>
          <a:noFill/>
          <a:ln/>
        </p:spPr>
        <p:txBody>
          <a:bodyPr wrap="square" lIns="0" tIns="0" rIns="0" bIns="0" rtlCol="0" anchor="t">
            <a:normAutofit/>
          </a:bodyPr>
          <a:lstStyle/>
          <a:p>
            <a:pPr marL="0" indent="0" algn="l">
              <a:lnSpc>
                <a:spcPts val="3080"/>
              </a:lnSpc>
              <a:buNone/>
            </a:pPr>
            <a:r>
              <a:rPr lang="en-US" sz="2200" b="1" i="1" dirty="0">
                <a:solidFill>
                  <a:srgbClr val="F5B335"/>
                </a:solidFill>
                <a:latin typeface="Poppins" pitchFamily="34" charset="0"/>
                <a:ea typeface="Poppins" pitchFamily="34" charset="-122"/>
                <a:cs typeface="Poppins" pitchFamily="34" charset="-120"/>
              </a:rPr>
              <a:t>“Work smarter, not harder!”</a:t>
            </a:r>
            <a:endParaRPr lang="en-US" sz="2200" dirty="0"/>
          </a:p>
        </p:txBody>
      </p:sp>
      <p:sp>
        <p:nvSpPr>
          <p:cNvPr id="9" name="Text 7"/>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6E2F0"/>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10" name="Text 8"/>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D6E2F0"/>
                </a:solidFill>
                <a:latin typeface="Poppins" pitchFamily="34" charset="0"/>
                <a:ea typeface="Poppins" pitchFamily="34" charset="-122"/>
                <a:cs typeface="Poppins" pitchFamily="34" charset="-120"/>
              </a:rPr>
              <a:t>2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1E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640060"/>
          </a:xfrm>
          <a:prstGeom prst="rect">
            <a:avLst/>
          </a:prstGeom>
          <a:noFill/>
          <a:ln/>
        </p:spPr>
        <p:txBody>
          <a:bodyPr wrap="square" lIns="0" tIns="0" rIns="0" bIns="0" rtlCol="0" anchor="t">
            <a:normAutofit/>
          </a:bodyPr>
          <a:lstStyle/>
          <a:p>
            <a:pPr marL="0" indent="0" algn="l">
              <a:lnSpc>
                <a:spcPts val="4840"/>
              </a:lnSpc>
              <a:buNone/>
            </a:pPr>
            <a:r>
              <a:rPr lang="en-US" sz="4400" b="1" i="0" dirty="0">
                <a:solidFill>
                  <a:srgbClr val="14304F"/>
                </a:solidFill>
                <a:latin typeface="Poppins" pitchFamily="34" charset="0"/>
                <a:ea typeface="Poppins" pitchFamily="34" charset="-122"/>
                <a:cs typeface="Poppins" pitchFamily="34" charset="-120"/>
              </a:rPr>
              <a:t>The six simple machines</a:t>
            </a:r>
            <a:endParaRPr lang="en-US" sz="4400" dirty="0"/>
          </a:p>
        </p:txBody>
      </p:sp>
      <p:sp>
        <p:nvSpPr>
          <p:cNvPr id="3" name="Shape 1"/>
          <p:cNvSpPr/>
          <p:nvPr/>
        </p:nvSpPr>
        <p:spPr>
          <a:xfrm>
            <a:off x="819150" y="1738610"/>
            <a:ext cx="3373934" cy="1516261"/>
          </a:xfrm>
          <a:prstGeom prst="roundRect">
            <a:avLst>
              <a:gd name="adj" fmla="val 7957"/>
            </a:avLst>
          </a:prstGeom>
          <a:solidFill>
            <a:srgbClr val="FFFFFF"/>
          </a:solidFill>
          <a:ln w="12700">
            <a:solidFill>
              <a:srgbClr val="D9D4C7"/>
            </a:solidFill>
            <a:prstDash val="solid"/>
          </a:ln>
        </p:spPr>
      </p:sp>
      <p:sp>
        <p:nvSpPr>
          <p:cNvPr id="4" name="Text 2"/>
          <p:cNvSpPr/>
          <p:nvPr/>
        </p:nvSpPr>
        <p:spPr>
          <a:xfrm>
            <a:off x="1054100" y="1973560"/>
            <a:ext cx="299115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2F5F9A"/>
                </a:solidFill>
                <a:latin typeface="Poppins" pitchFamily="34" charset="0"/>
                <a:ea typeface="Poppins" pitchFamily="34" charset="-122"/>
                <a:cs typeface="Poppins" pitchFamily="34" charset="-120"/>
              </a:rPr>
              <a:t>1</a:t>
            </a:r>
            <a:endParaRPr lang="en-US" sz="2200" dirty="0"/>
          </a:p>
        </p:txBody>
      </p:sp>
      <p:sp>
        <p:nvSpPr>
          <p:cNvPr id="5" name="Text 3"/>
          <p:cNvSpPr/>
          <p:nvPr/>
        </p:nvSpPr>
        <p:spPr>
          <a:xfrm>
            <a:off x="1054100" y="2415480"/>
            <a:ext cx="299115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304F"/>
                </a:solidFill>
                <a:latin typeface="Poppins" pitchFamily="34" charset="0"/>
                <a:ea typeface="Poppins" pitchFamily="34" charset="-122"/>
                <a:cs typeface="Poppins" pitchFamily="34" charset="-120"/>
              </a:rPr>
              <a:t>Lever</a:t>
            </a:r>
            <a:endParaRPr lang="en-US" sz="2000" dirty="0"/>
          </a:p>
        </p:txBody>
      </p:sp>
      <p:sp>
        <p:nvSpPr>
          <p:cNvPr id="6" name="Text 4"/>
          <p:cNvSpPr/>
          <p:nvPr/>
        </p:nvSpPr>
        <p:spPr>
          <a:xfrm>
            <a:off x="1054100" y="2771080"/>
            <a:ext cx="299115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B6C"/>
                </a:solidFill>
                <a:latin typeface="Poppins" pitchFamily="34" charset="0"/>
                <a:ea typeface="Poppins" pitchFamily="34" charset="-122"/>
                <a:cs typeface="Poppins" pitchFamily="34" charset="-120"/>
              </a:rPr>
              <a:t>Turns around a fixed point</a:t>
            </a:r>
            <a:endParaRPr lang="en-US" sz="1400" dirty="0"/>
          </a:p>
        </p:txBody>
      </p:sp>
      <p:sp>
        <p:nvSpPr>
          <p:cNvPr id="7" name="Shape 5"/>
          <p:cNvSpPr/>
          <p:nvPr/>
        </p:nvSpPr>
        <p:spPr>
          <a:xfrm>
            <a:off x="4408984" y="1738610"/>
            <a:ext cx="3373934" cy="1516261"/>
          </a:xfrm>
          <a:prstGeom prst="roundRect">
            <a:avLst>
              <a:gd name="adj" fmla="val 7957"/>
            </a:avLst>
          </a:prstGeom>
          <a:solidFill>
            <a:srgbClr val="FFFFFF"/>
          </a:solidFill>
          <a:ln w="12700">
            <a:solidFill>
              <a:srgbClr val="D9D4C7"/>
            </a:solidFill>
            <a:prstDash val="solid"/>
          </a:ln>
        </p:spPr>
      </p:sp>
      <p:sp>
        <p:nvSpPr>
          <p:cNvPr id="8" name="Text 6"/>
          <p:cNvSpPr/>
          <p:nvPr/>
        </p:nvSpPr>
        <p:spPr>
          <a:xfrm>
            <a:off x="4643934" y="1973560"/>
            <a:ext cx="299115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2F5F9A"/>
                </a:solidFill>
                <a:latin typeface="Poppins" pitchFamily="34" charset="0"/>
                <a:ea typeface="Poppins" pitchFamily="34" charset="-122"/>
                <a:cs typeface="Poppins" pitchFamily="34" charset="-120"/>
              </a:rPr>
              <a:t>2</a:t>
            </a:r>
            <a:endParaRPr lang="en-US" sz="2200" dirty="0"/>
          </a:p>
        </p:txBody>
      </p:sp>
      <p:sp>
        <p:nvSpPr>
          <p:cNvPr id="9" name="Text 7"/>
          <p:cNvSpPr/>
          <p:nvPr/>
        </p:nvSpPr>
        <p:spPr>
          <a:xfrm>
            <a:off x="4643934" y="2415480"/>
            <a:ext cx="299115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304F"/>
                </a:solidFill>
                <a:latin typeface="Poppins" pitchFamily="34" charset="0"/>
                <a:ea typeface="Poppins" pitchFamily="34" charset="-122"/>
                <a:cs typeface="Poppins" pitchFamily="34" charset="-120"/>
              </a:rPr>
              <a:t>Wheel and axle</a:t>
            </a:r>
            <a:endParaRPr lang="en-US" sz="2000" dirty="0"/>
          </a:p>
        </p:txBody>
      </p:sp>
      <p:sp>
        <p:nvSpPr>
          <p:cNvPr id="10" name="Text 8"/>
          <p:cNvSpPr/>
          <p:nvPr/>
        </p:nvSpPr>
        <p:spPr>
          <a:xfrm>
            <a:off x="4643934" y="2771080"/>
            <a:ext cx="299115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B6C"/>
                </a:solidFill>
                <a:latin typeface="Poppins" pitchFamily="34" charset="0"/>
                <a:ea typeface="Poppins" pitchFamily="34" charset="-122"/>
                <a:cs typeface="Poppins" pitchFamily="34" charset="-120"/>
              </a:rPr>
              <a:t>A wheel fixed to a rod</a:t>
            </a:r>
            <a:endParaRPr lang="en-US" sz="1400" dirty="0"/>
          </a:p>
        </p:txBody>
      </p:sp>
      <p:sp>
        <p:nvSpPr>
          <p:cNvPr id="11" name="Shape 9"/>
          <p:cNvSpPr/>
          <p:nvPr/>
        </p:nvSpPr>
        <p:spPr>
          <a:xfrm>
            <a:off x="7998817" y="1738610"/>
            <a:ext cx="3373934" cy="1516261"/>
          </a:xfrm>
          <a:prstGeom prst="roundRect">
            <a:avLst>
              <a:gd name="adj" fmla="val 7957"/>
            </a:avLst>
          </a:prstGeom>
          <a:solidFill>
            <a:srgbClr val="FFFFFF"/>
          </a:solidFill>
          <a:ln w="12700">
            <a:solidFill>
              <a:srgbClr val="D9D4C7"/>
            </a:solidFill>
            <a:prstDash val="solid"/>
          </a:ln>
        </p:spPr>
      </p:sp>
      <p:sp>
        <p:nvSpPr>
          <p:cNvPr id="12" name="Text 10"/>
          <p:cNvSpPr/>
          <p:nvPr/>
        </p:nvSpPr>
        <p:spPr>
          <a:xfrm>
            <a:off x="8233767" y="1973560"/>
            <a:ext cx="299115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2F5F9A"/>
                </a:solidFill>
                <a:latin typeface="Poppins" pitchFamily="34" charset="0"/>
                <a:ea typeface="Poppins" pitchFamily="34" charset="-122"/>
                <a:cs typeface="Poppins" pitchFamily="34" charset="-120"/>
              </a:rPr>
              <a:t>3</a:t>
            </a:r>
            <a:endParaRPr lang="en-US" sz="2200" dirty="0"/>
          </a:p>
        </p:txBody>
      </p:sp>
      <p:sp>
        <p:nvSpPr>
          <p:cNvPr id="13" name="Text 11"/>
          <p:cNvSpPr/>
          <p:nvPr/>
        </p:nvSpPr>
        <p:spPr>
          <a:xfrm>
            <a:off x="8233767" y="2415480"/>
            <a:ext cx="299115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304F"/>
                </a:solidFill>
                <a:latin typeface="Poppins" pitchFamily="34" charset="0"/>
                <a:ea typeface="Poppins" pitchFamily="34" charset="-122"/>
                <a:cs typeface="Poppins" pitchFamily="34" charset="-120"/>
              </a:rPr>
              <a:t>Pulley</a:t>
            </a:r>
            <a:endParaRPr lang="en-US" sz="2000" dirty="0"/>
          </a:p>
        </p:txBody>
      </p:sp>
      <p:sp>
        <p:nvSpPr>
          <p:cNvPr id="14" name="Text 12"/>
          <p:cNvSpPr/>
          <p:nvPr/>
        </p:nvSpPr>
        <p:spPr>
          <a:xfrm>
            <a:off x="8233767" y="2771080"/>
            <a:ext cx="299115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B6C"/>
                </a:solidFill>
                <a:latin typeface="Poppins" pitchFamily="34" charset="0"/>
                <a:ea typeface="Poppins" pitchFamily="34" charset="-122"/>
                <a:cs typeface="Poppins" pitchFamily="34" charset="-120"/>
              </a:rPr>
              <a:t>A rope over a grooved wheel</a:t>
            </a:r>
            <a:endParaRPr lang="en-US" sz="1400" dirty="0"/>
          </a:p>
        </p:txBody>
      </p:sp>
      <p:sp>
        <p:nvSpPr>
          <p:cNvPr id="15" name="Shape 13"/>
          <p:cNvSpPr/>
          <p:nvPr/>
        </p:nvSpPr>
        <p:spPr>
          <a:xfrm>
            <a:off x="819150" y="3470771"/>
            <a:ext cx="3373934" cy="1516261"/>
          </a:xfrm>
          <a:prstGeom prst="roundRect">
            <a:avLst>
              <a:gd name="adj" fmla="val 7957"/>
            </a:avLst>
          </a:prstGeom>
          <a:solidFill>
            <a:srgbClr val="FFFFFF"/>
          </a:solidFill>
          <a:ln w="12700">
            <a:solidFill>
              <a:srgbClr val="D9D4C7"/>
            </a:solidFill>
            <a:prstDash val="solid"/>
          </a:ln>
        </p:spPr>
      </p:sp>
      <p:sp>
        <p:nvSpPr>
          <p:cNvPr id="16" name="Text 14"/>
          <p:cNvSpPr/>
          <p:nvPr/>
        </p:nvSpPr>
        <p:spPr>
          <a:xfrm>
            <a:off x="1054100" y="3705721"/>
            <a:ext cx="299115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2F5F9A"/>
                </a:solidFill>
                <a:latin typeface="Poppins" pitchFamily="34" charset="0"/>
                <a:ea typeface="Poppins" pitchFamily="34" charset="-122"/>
                <a:cs typeface="Poppins" pitchFamily="34" charset="-120"/>
              </a:rPr>
              <a:t>4</a:t>
            </a:r>
            <a:endParaRPr lang="en-US" sz="2200" dirty="0"/>
          </a:p>
        </p:txBody>
      </p:sp>
      <p:sp>
        <p:nvSpPr>
          <p:cNvPr id="17" name="Text 15"/>
          <p:cNvSpPr/>
          <p:nvPr/>
        </p:nvSpPr>
        <p:spPr>
          <a:xfrm>
            <a:off x="1054100" y="4147641"/>
            <a:ext cx="299115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304F"/>
                </a:solidFill>
                <a:latin typeface="Poppins" pitchFamily="34" charset="0"/>
                <a:ea typeface="Poppins" pitchFamily="34" charset="-122"/>
                <a:cs typeface="Poppins" pitchFamily="34" charset="-120"/>
              </a:rPr>
              <a:t>Inclined plane</a:t>
            </a:r>
            <a:endParaRPr lang="en-US" sz="2000" dirty="0"/>
          </a:p>
        </p:txBody>
      </p:sp>
      <p:sp>
        <p:nvSpPr>
          <p:cNvPr id="18" name="Text 16"/>
          <p:cNvSpPr/>
          <p:nvPr/>
        </p:nvSpPr>
        <p:spPr>
          <a:xfrm>
            <a:off x="1054100" y="4503241"/>
            <a:ext cx="299115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B6C"/>
                </a:solidFill>
                <a:latin typeface="Poppins" pitchFamily="34" charset="0"/>
                <a:ea typeface="Poppins" pitchFamily="34" charset="-122"/>
                <a:cs typeface="Poppins" pitchFamily="34" charset="-120"/>
              </a:rPr>
              <a:t>A sloping surface</a:t>
            </a:r>
            <a:endParaRPr lang="en-US" sz="1400" dirty="0"/>
          </a:p>
        </p:txBody>
      </p:sp>
      <p:sp>
        <p:nvSpPr>
          <p:cNvPr id="19" name="Shape 17"/>
          <p:cNvSpPr/>
          <p:nvPr/>
        </p:nvSpPr>
        <p:spPr>
          <a:xfrm>
            <a:off x="4408984" y="3470771"/>
            <a:ext cx="3373934" cy="1516261"/>
          </a:xfrm>
          <a:prstGeom prst="roundRect">
            <a:avLst>
              <a:gd name="adj" fmla="val 7957"/>
            </a:avLst>
          </a:prstGeom>
          <a:solidFill>
            <a:srgbClr val="FFFFFF"/>
          </a:solidFill>
          <a:ln w="12700">
            <a:solidFill>
              <a:srgbClr val="D9D4C7"/>
            </a:solidFill>
            <a:prstDash val="solid"/>
          </a:ln>
        </p:spPr>
      </p:sp>
      <p:sp>
        <p:nvSpPr>
          <p:cNvPr id="20" name="Text 18"/>
          <p:cNvSpPr/>
          <p:nvPr/>
        </p:nvSpPr>
        <p:spPr>
          <a:xfrm>
            <a:off x="4643934" y="3705721"/>
            <a:ext cx="299115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2F5F9A"/>
                </a:solidFill>
                <a:latin typeface="Poppins" pitchFamily="34" charset="0"/>
                <a:ea typeface="Poppins" pitchFamily="34" charset="-122"/>
                <a:cs typeface="Poppins" pitchFamily="34" charset="-120"/>
              </a:rPr>
              <a:t>5</a:t>
            </a:r>
            <a:endParaRPr lang="en-US" sz="2200" dirty="0"/>
          </a:p>
        </p:txBody>
      </p:sp>
      <p:sp>
        <p:nvSpPr>
          <p:cNvPr id="21" name="Text 19"/>
          <p:cNvSpPr/>
          <p:nvPr/>
        </p:nvSpPr>
        <p:spPr>
          <a:xfrm>
            <a:off x="4643934" y="4147641"/>
            <a:ext cx="299115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304F"/>
                </a:solidFill>
                <a:latin typeface="Poppins" pitchFamily="34" charset="0"/>
                <a:ea typeface="Poppins" pitchFamily="34" charset="-122"/>
                <a:cs typeface="Poppins" pitchFamily="34" charset="-120"/>
              </a:rPr>
              <a:t>Wedge</a:t>
            </a:r>
            <a:endParaRPr lang="en-US" sz="2000" dirty="0"/>
          </a:p>
        </p:txBody>
      </p:sp>
      <p:sp>
        <p:nvSpPr>
          <p:cNvPr id="22" name="Text 20"/>
          <p:cNvSpPr/>
          <p:nvPr/>
        </p:nvSpPr>
        <p:spPr>
          <a:xfrm>
            <a:off x="4643934" y="4503241"/>
            <a:ext cx="299115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B6C"/>
                </a:solidFill>
                <a:latin typeface="Poppins" pitchFamily="34" charset="0"/>
                <a:ea typeface="Poppins" pitchFamily="34" charset="-122"/>
                <a:cs typeface="Poppins" pitchFamily="34" charset="-120"/>
              </a:rPr>
              <a:t>A sharp, tapering edge</a:t>
            </a:r>
            <a:endParaRPr lang="en-US" sz="1400" dirty="0"/>
          </a:p>
        </p:txBody>
      </p:sp>
      <p:sp>
        <p:nvSpPr>
          <p:cNvPr id="23" name="Shape 21"/>
          <p:cNvSpPr/>
          <p:nvPr/>
        </p:nvSpPr>
        <p:spPr>
          <a:xfrm>
            <a:off x="7998817" y="3470771"/>
            <a:ext cx="3373934" cy="1516261"/>
          </a:xfrm>
          <a:prstGeom prst="roundRect">
            <a:avLst>
              <a:gd name="adj" fmla="val 7957"/>
            </a:avLst>
          </a:prstGeom>
          <a:solidFill>
            <a:srgbClr val="FFFFFF"/>
          </a:solidFill>
          <a:ln w="12700">
            <a:solidFill>
              <a:srgbClr val="D9D4C7"/>
            </a:solidFill>
            <a:prstDash val="solid"/>
          </a:ln>
        </p:spPr>
      </p:sp>
      <p:sp>
        <p:nvSpPr>
          <p:cNvPr id="24" name="Text 22"/>
          <p:cNvSpPr/>
          <p:nvPr/>
        </p:nvSpPr>
        <p:spPr>
          <a:xfrm>
            <a:off x="8233767" y="3705721"/>
            <a:ext cx="2991155"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2F5F9A"/>
                </a:solidFill>
                <a:latin typeface="Poppins" pitchFamily="34" charset="0"/>
                <a:ea typeface="Poppins" pitchFamily="34" charset="-122"/>
                <a:cs typeface="Poppins" pitchFamily="34" charset="-120"/>
              </a:rPr>
              <a:t>6</a:t>
            </a:r>
            <a:endParaRPr lang="en-US" sz="2200" dirty="0"/>
          </a:p>
        </p:txBody>
      </p:sp>
      <p:sp>
        <p:nvSpPr>
          <p:cNvPr id="25" name="Text 23"/>
          <p:cNvSpPr/>
          <p:nvPr/>
        </p:nvSpPr>
        <p:spPr>
          <a:xfrm>
            <a:off x="8233767" y="4147641"/>
            <a:ext cx="299115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304F"/>
                </a:solidFill>
                <a:latin typeface="Poppins" pitchFamily="34" charset="0"/>
                <a:ea typeface="Poppins" pitchFamily="34" charset="-122"/>
                <a:cs typeface="Poppins" pitchFamily="34" charset="-120"/>
              </a:rPr>
              <a:t>Screw</a:t>
            </a:r>
            <a:endParaRPr lang="en-US" sz="2000" dirty="0"/>
          </a:p>
        </p:txBody>
      </p:sp>
      <p:sp>
        <p:nvSpPr>
          <p:cNvPr id="26" name="Text 24"/>
          <p:cNvSpPr/>
          <p:nvPr/>
        </p:nvSpPr>
        <p:spPr>
          <a:xfrm>
            <a:off x="8233767" y="4503241"/>
            <a:ext cx="2991155"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B6C"/>
                </a:solidFill>
                <a:latin typeface="Poppins" pitchFamily="34" charset="0"/>
                <a:ea typeface="Poppins" pitchFamily="34" charset="-122"/>
                <a:cs typeface="Poppins" pitchFamily="34" charset="-120"/>
              </a:rPr>
              <a:t>A slope wrapped around a rod</a:t>
            </a:r>
            <a:endParaRPr lang="en-US" sz="1400" dirty="0"/>
          </a:p>
        </p:txBody>
      </p:sp>
      <p:sp>
        <p:nvSpPr>
          <p:cNvPr id="27" name="Text 25"/>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B6C"/>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28" name="Text 2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B6C"/>
                </a:solidFill>
                <a:latin typeface="Poppins" pitchFamily="34" charset="0"/>
                <a:ea typeface="Poppins" pitchFamily="34" charset="-122"/>
                <a:cs typeface="Poppins" pitchFamily="34" charset="-120"/>
              </a:rPr>
              <a:t>3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1EA"/>
        </a:solidFill>
        <a:effectLst/>
      </p:bgPr>
    </p:bg>
    <p:spTree>
      <p:nvGrpSpPr>
        <p:cNvPr id="1" name=""/>
        <p:cNvGrpSpPr/>
        <p:nvPr/>
      </p:nvGrpSpPr>
      <p:grpSpPr>
        <a:xfrm>
          <a:off x="0" y="0"/>
          <a:ext cx="0" cy="0"/>
          <a:chOff x="0" y="0"/>
          <a:chExt cx="0" cy="0"/>
        </a:xfrm>
      </p:grpSpPr>
      <p:pic>
        <p:nvPicPr>
          <p:cNvPr id="2" name="Image 0" descr="Seesaw lever: a bar resting on a triangle fulcrum, a box on the short side and a downward push on the long side"/>
          <p:cNvPicPr>
            <a:picLocks noChangeAspect="1"/>
          </p:cNvPicPr>
          <p:nvPr/>
        </p:nvPicPr>
        <p:blipFill>
          <a:blip r:embed="rId3"/>
          <a:srcRect/>
          <a:stretch/>
        </p:blipFill>
        <p:spPr>
          <a:xfrm>
            <a:off x="7823200" y="736600"/>
            <a:ext cx="3302000" cy="1587500"/>
          </a:xfrm>
          <a:prstGeom prst="rect">
            <a:avLst/>
          </a:prstGeom>
        </p:spPr>
      </p:pic>
      <p:sp>
        <p:nvSpPr>
          <p:cNvPr id="3" name="Text 0"/>
          <p:cNvSpPr/>
          <p:nvPr/>
        </p:nvSpPr>
        <p:spPr>
          <a:xfrm>
            <a:off x="812800" y="812800"/>
            <a:ext cx="1775321" cy="358080"/>
          </a:xfrm>
          <a:prstGeom prst="roundRect">
            <a:avLst>
              <a:gd name="adj" fmla="val 50000"/>
            </a:avLst>
          </a:prstGeom>
          <a:solidFill>
            <a:srgbClr val="14304F"/>
          </a:solidFill>
          <a:ln/>
        </p:spPr>
        <p:txBody>
          <a:bodyPr wrap="none" lIns="0" tIns="0" rIns="0" bIns="0" rtlCol="0" anchor="ctr">
            <a:normAutofit/>
          </a:bodyPr>
          <a:lstStyle/>
          <a:p>
            <a:pPr marL="0" indent="0" algn="ctr">
              <a:lnSpc>
                <a:spcPts val="1820"/>
              </a:lnSpc>
              <a:buNone/>
            </a:pPr>
            <a:r>
              <a:rPr lang="en-US" sz="1300" b="1" kern="0" spc="100" dirty="0">
                <a:solidFill>
                  <a:srgbClr val="F4F1EA"/>
                </a:solidFill>
                <a:latin typeface="Poppins" pitchFamily="34" charset="0"/>
                <a:ea typeface="Poppins" pitchFamily="34" charset="-122"/>
                <a:cs typeface="Poppins" pitchFamily="34" charset="-120"/>
              </a:rPr>
              <a:t>MACHINE 1 OF 6</a:t>
            </a:r>
            <a:endParaRPr lang="en-US" sz="1300" dirty="0"/>
          </a:p>
        </p:txBody>
      </p:sp>
      <p:sp>
        <p:nvSpPr>
          <p:cNvPr id="4" name="Text 1"/>
          <p:cNvSpPr>
            <a:spLocks noGrp="1"/>
          </p:cNvSpPr>
          <p:nvPr>
            <p:ph type="title"/>
          </p:nvPr>
        </p:nvSpPr>
        <p:spPr>
          <a:xfrm>
            <a:off x="812800" y="1475680"/>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14304F"/>
                </a:solidFill>
                <a:latin typeface="Poppins" pitchFamily="34" charset="0"/>
                <a:ea typeface="Poppins" pitchFamily="34" charset="-122"/>
                <a:cs typeface="Poppins" pitchFamily="34" charset="-120"/>
              </a:rPr>
              <a:t>Lever</a:t>
            </a:r>
            <a:endParaRPr lang="en-US" sz="4800" dirty="0"/>
          </a:p>
        </p:txBody>
      </p:sp>
      <p:sp>
        <p:nvSpPr>
          <p:cNvPr id="5" name="Shape 2"/>
          <p:cNvSpPr/>
          <p:nvPr/>
        </p:nvSpPr>
        <p:spPr>
          <a:xfrm>
            <a:off x="812800" y="2451001"/>
            <a:ext cx="3369667" cy="1911350"/>
          </a:xfrm>
          <a:prstGeom prst="roundRect">
            <a:avLst>
              <a:gd name="adj" fmla="val 6645"/>
            </a:avLst>
          </a:prstGeom>
          <a:solidFill>
            <a:srgbClr val="14304F"/>
          </a:solidFill>
          <a:ln/>
        </p:spPr>
      </p:sp>
      <p:sp>
        <p:nvSpPr>
          <p:cNvPr id="6" name="Text 3"/>
          <p:cNvSpPr/>
          <p:nvPr/>
        </p:nvSpPr>
        <p:spPr>
          <a:xfrm>
            <a:off x="1066800" y="2705001"/>
            <a:ext cx="294751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What it is</a:t>
            </a:r>
            <a:endParaRPr lang="en-US" sz="2000" dirty="0"/>
          </a:p>
        </p:txBody>
      </p:sp>
      <p:sp>
        <p:nvSpPr>
          <p:cNvPr id="7" name="Text 4"/>
          <p:cNvSpPr/>
          <p:nvPr/>
        </p:nvSpPr>
        <p:spPr>
          <a:xfrm>
            <a:off x="1066800" y="3111401"/>
            <a:ext cx="2947517"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4F1EA"/>
                </a:solidFill>
                <a:latin typeface="Poppins" pitchFamily="34" charset="0"/>
                <a:ea typeface="Poppins" pitchFamily="34" charset="-122"/>
                <a:cs typeface="Poppins" pitchFamily="34" charset="-120"/>
              </a:rPr>
              <a:t>A rigid bar that turns around a fixed point called the fulcrum.</a:t>
            </a:r>
            <a:endParaRPr lang="en-US" sz="1700" dirty="0"/>
          </a:p>
        </p:txBody>
      </p:sp>
      <p:sp>
        <p:nvSpPr>
          <p:cNvPr id="8" name="Shape 5"/>
          <p:cNvSpPr/>
          <p:nvPr/>
        </p:nvSpPr>
        <p:spPr>
          <a:xfrm>
            <a:off x="4392017" y="2457351"/>
            <a:ext cx="3382466" cy="1898650"/>
          </a:xfrm>
          <a:prstGeom prst="roundRect">
            <a:avLst>
              <a:gd name="adj" fmla="val 6355"/>
            </a:avLst>
          </a:prstGeom>
          <a:solidFill>
            <a:srgbClr val="FFFFFF"/>
          </a:solidFill>
          <a:ln w="12700">
            <a:solidFill>
              <a:srgbClr val="D9D4C7"/>
            </a:solidFill>
            <a:prstDash val="solid"/>
          </a:ln>
        </p:spPr>
      </p:sp>
      <p:sp>
        <p:nvSpPr>
          <p:cNvPr id="9" name="Text 6"/>
          <p:cNvSpPr/>
          <p:nvPr/>
        </p:nvSpPr>
        <p:spPr>
          <a:xfrm>
            <a:off x="4652367"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Where we see it</a:t>
            </a:r>
            <a:endParaRPr lang="en-US" sz="2000" dirty="0"/>
          </a:p>
        </p:txBody>
      </p:sp>
      <p:sp>
        <p:nvSpPr>
          <p:cNvPr id="10" name="Text 7"/>
          <p:cNvSpPr/>
          <p:nvPr/>
        </p:nvSpPr>
        <p:spPr>
          <a:xfrm>
            <a:off x="4696563" y="3124101"/>
            <a:ext cx="2895803" cy="996950"/>
          </a:xfrm>
          <a:prstGeom prst="rect">
            <a:avLst/>
          </a:prstGeom>
          <a:noFill/>
          <a:ln/>
        </p:spPr>
        <p:txBody>
          <a:bodyPr wrap="square" lIns="0" tIns="0" rIns="0" bIns="0" rtlCol="0" anchor="t">
            <a:normAutofit/>
          </a:bodyPr>
          <a:lstStyle/>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Seesaw</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Scissors</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Crowbar</a:t>
            </a:r>
            <a:endParaRPr lang="en-US" sz="1700" dirty="0"/>
          </a:p>
        </p:txBody>
      </p:sp>
      <p:sp>
        <p:nvSpPr>
          <p:cNvPr id="11" name="Shape 8"/>
          <p:cNvSpPr/>
          <p:nvPr/>
        </p:nvSpPr>
        <p:spPr>
          <a:xfrm>
            <a:off x="7990384" y="2457351"/>
            <a:ext cx="3382466" cy="1898650"/>
          </a:xfrm>
          <a:prstGeom prst="roundRect">
            <a:avLst>
              <a:gd name="adj" fmla="val 6355"/>
            </a:avLst>
          </a:prstGeom>
          <a:solidFill>
            <a:srgbClr val="FFFFFF"/>
          </a:solidFill>
          <a:ln w="12700">
            <a:solidFill>
              <a:srgbClr val="D9D4C7"/>
            </a:solidFill>
            <a:prstDash val="solid"/>
          </a:ln>
        </p:spPr>
      </p:sp>
      <p:sp>
        <p:nvSpPr>
          <p:cNvPr id="12" name="Text 9"/>
          <p:cNvSpPr/>
          <p:nvPr/>
        </p:nvSpPr>
        <p:spPr>
          <a:xfrm>
            <a:off x="8250734"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How it helps</a:t>
            </a:r>
            <a:endParaRPr lang="en-US" sz="2000" dirty="0"/>
          </a:p>
        </p:txBody>
      </p:sp>
      <p:sp>
        <p:nvSpPr>
          <p:cNvPr id="13" name="Text 10"/>
          <p:cNvSpPr/>
          <p:nvPr/>
        </p:nvSpPr>
        <p:spPr>
          <a:xfrm>
            <a:off x="8250734" y="3124101"/>
            <a:ext cx="2947619"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4304F"/>
                </a:solidFill>
                <a:latin typeface="Poppins" pitchFamily="34" charset="0"/>
                <a:ea typeface="Poppins" pitchFamily="34" charset="-122"/>
                <a:cs typeface="Poppins" pitchFamily="34" charset="-120"/>
              </a:rPr>
              <a:t>A small effort far from the fulcrum can lift a heavy load.</a:t>
            </a:r>
            <a:endParaRPr lang="en-US" sz="1700" dirty="0"/>
          </a:p>
        </p:txBody>
      </p:sp>
      <p:sp>
        <p:nvSpPr>
          <p:cNvPr id="14" name="Text 11"/>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B6C"/>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B6C"/>
                </a:solidFill>
                <a:latin typeface="Poppins" pitchFamily="34" charset="0"/>
                <a:ea typeface="Poppins" pitchFamily="34" charset="-122"/>
                <a:cs typeface="Poppins" pitchFamily="34" charset="-120"/>
              </a:rPr>
              <a:t>4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1EA"/>
        </a:solidFill>
        <a:effectLst/>
      </p:bgPr>
    </p:bg>
    <p:spTree>
      <p:nvGrpSpPr>
        <p:cNvPr id="1" name=""/>
        <p:cNvGrpSpPr/>
        <p:nvPr/>
      </p:nvGrpSpPr>
      <p:grpSpPr>
        <a:xfrm>
          <a:off x="0" y="0"/>
          <a:ext cx="0" cy="0"/>
          <a:chOff x="0" y="0"/>
          <a:chExt cx="0" cy="0"/>
        </a:xfrm>
      </p:grpSpPr>
      <p:pic>
        <p:nvPicPr>
          <p:cNvPr id="2" name="Image 0" descr="Wheel and axle: a large wheel with spokes fixed to a small central axle"/>
          <p:cNvPicPr>
            <a:picLocks noChangeAspect="1"/>
          </p:cNvPicPr>
          <p:nvPr/>
        </p:nvPicPr>
        <p:blipFill>
          <a:blip r:embed="rId3"/>
          <a:srcRect/>
          <a:stretch/>
        </p:blipFill>
        <p:spPr>
          <a:xfrm>
            <a:off x="7823200" y="736600"/>
            <a:ext cx="3302000" cy="1587500"/>
          </a:xfrm>
          <a:prstGeom prst="rect">
            <a:avLst/>
          </a:prstGeom>
        </p:spPr>
      </p:pic>
      <p:sp>
        <p:nvSpPr>
          <p:cNvPr id="3" name="Text 0"/>
          <p:cNvSpPr/>
          <p:nvPr/>
        </p:nvSpPr>
        <p:spPr>
          <a:xfrm>
            <a:off x="812800" y="812800"/>
            <a:ext cx="1810345" cy="358080"/>
          </a:xfrm>
          <a:prstGeom prst="roundRect">
            <a:avLst>
              <a:gd name="adj" fmla="val 50000"/>
            </a:avLst>
          </a:prstGeom>
          <a:solidFill>
            <a:srgbClr val="14304F"/>
          </a:solidFill>
          <a:ln/>
        </p:spPr>
        <p:txBody>
          <a:bodyPr wrap="none" lIns="0" tIns="0" rIns="0" bIns="0" rtlCol="0" anchor="ctr">
            <a:normAutofit/>
          </a:bodyPr>
          <a:lstStyle/>
          <a:p>
            <a:pPr marL="0" indent="0" algn="ctr">
              <a:lnSpc>
                <a:spcPts val="1820"/>
              </a:lnSpc>
              <a:buNone/>
            </a:pPr>
            <a:r>
              <a:rPr lang="en-US" sz="1300" b="1" kern="0" spc="100" dirty="0">
                <a:solidFill>
                  <a:srgbClr val="F4F1EA"/>
                </a:solidFill>
                <a:latin typeface="Poppins" pitchFamily="34" charset="0"/>
                <a:ea typeface="Poppins" pitchFamily="34" charset="-122"/>
                <a:cs typeface="Poppins" pitchFamily="34" charset="-120"/>
              </a:rPr>
              <a:t>MACHINE 2 OF 6</a:t>
            </a:r>
            <a:endParaRPr lang="en-US" sz="1300" dirty="0"/>
          </a:p>
        </p:txBody>
      </p:sp>
      <p:sp>
        <p:nvSpPr>
          <p:cNvPr id="4" name="Text 1"/>
          <p:cNvSpPr>
            <a:spLocks noGrp="1"/>
          </p:cNvSpPr>
          <p:nvPr>
            <p:ph type="title"/>
          </p:nvPr>
        </p:nvSpPr>
        <p:spPr>
          <a:xfrm>
            <a:off x="812800" y="1475680"/>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14304F"/>
                </a:solidFill>
                <a:latin typeface="Poppins" pitchFamily="34" charset="0"/>
                <a:ea typeface="Poppins" pitchFamily="34" charset="-122"/>
                <a:cs typeface="Poppins" pitchFamily="34" charset="-120"/>
              </a:rPr>
              <a:t>Wheel and axle</a:t>
            </a:r>
            <a:endParaRPr lang="en-US" sz="4800" dirty="0"/>
          </a:p>
        </p:txBody>
      </p:sp>
      <p:sp>
        <p:nvSpPr>
          <p:cNvPr id="5" name="Shape 2"/>
          <p:cNvSpPr/>
          <p:nvPr/>
        </p:nvSpPr>
        <p:spPr>
          <a:xfrm>
            <a:off x="812800" y="2451001"/>
            <a:ext cx="3369667" cy="1911350"/>
          </a:xfrm>
          <a:prstGeom prst="roundRect">
            <a:avLst>
              <a:gd name="adj" fmla="val 6645"/>
            </a:avLst>
          </a:prstGeom>
          <a:solidFill>
            <a:srgbClr val="14304F"/>
          </a:solidFill>
          <a:ln/>
        </p:spPr>
      </p:sp>
      <p:sp>
        <p:nvSpPr>
          <p:cNvPr id="6" name="Text 3"/>
          <p:cNvSpPr/>
          <p:nvPr/>
        </p:nvSpPr>
        <p:spPr>
          <a:xfrm>
            <a:off x="1066800" y="2705001"/>
            <a:ext cx="294751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What it is</a:t>
            </a:r>
            <a:endParaRPr lang="en-US" sz="2000" dirty="0"/>
          </a:p>
        </p:txBody>
      </p:sp>
      <p:sp>
        <p:nvSpPr>
          <p:cNvPr id="7" name="Text 4"/>
          <p:cNvSpPr/>
          <p:nvPr/>
        </p:nvSpPr>
        <p:spPr>
          <a:xfrm>
            <a:off x="1066800" y="3111401"/>
            <a:ext cx="2947517"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4F1EA"/>
                </a:solidFill>
                <a:latin typeface="Poppins" pitchFamily="34" charset="0"/>
                <a:ea typeface="Poppins" pitchFamily="34" charset="-122"/>
                <a:cs typeface="Poppins" pitchFamily="34" charset="-120"/>
              </a:rPr>
              <a:t>A large wheel fixed to a smaller rod, the axle. Both turn together.</a:t>
            </a:r>
            <a:endParaRPr lang="en-US" sz="1700" dirty="0"/>
          </a:p>
        </p:txBody>
      </p:sp>
      <p:sp>
        <p:nvSpPr>
          <p:cNvPr id="8" name="Shape 5"/>
          <p:cNvSpPr/>
          <p:nvPr/>
        </p:nvSpPr>
        <p:spPr>
          <a:xfrm>
            <a:off x="4392017" y="2457351"/>
            <a:ext cx="3382466" cy="1898650"/>
          </a:xfrm>
          <a:prstGeom prst="roundRect">
            <a:avLst>
              <a:gd name="adj" fmla="val 6355"/>
            </a:avLst>
          </a:prstGeom>
          <a:solidFill>
            <a:srgbClr val="FFFFFF"/>
          </a:solidFill>
          <a:ln w="12700">
            <a:solidFill>
              <a:srgbClr val="D9D4C7"/>
            </a:solidFill>
            <a:prstDash val="solid"/>
          </a:ln>
        </p:spPr>
      </p:sp>
      <p:sp>
        <p:nvSpPr>
          <p:cNvPr id="9" name="Text 6"/>
          <p:cNvSpPr/>
          <p:nvPr/>
        </p:nvSpPr>
        <p:spPr>
          <a:xfrm>
            <a:off x="4652367"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Where we see it</a:t>
            </a:r>
            <a:endParaRPr lang="en-US" sz="2000" dirty="0"/>
          </a:p>
        </p:txBody>
      </p:sp>
      <p:sp>
        <p:nvSpPr>
          <p:cNvPr id="10" name="Text 7"/>
          <p:cNvSpPr/>
          <p:nvPr/>
        </p:nvSpPr>
        <p:spPr>
          <a:xfrm>
            <a:off x="4696563" y="3124101"/>
            <a:ext cx="2895803" cy="996950"/>
          </a:xfrm>
          <a:prstGeom prst="rect">
            <a:avLst/>
          </a:prstGeom>
          <a:noFill/>
          <a:ln/>
        </p:spPr>
        <p:txBody>
          <a:bodyPr wrap="square" lIns="0" tIns="0" rIns="0" bIns="0" rtlCol="0" anchor="t">
            <a:normAutofit/>
          </a:bodyPr>
          <a:lstStyle/>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Bicycle</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Door knob</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Steering wheel</a:t>
            </a:r>
            <a:endParaRPr lang="en-US" sz="1700" dirty="0"/>
          </a:p>
        </p:txBody>
      </p:sp>
      <p:sp>
        <p:nvSpPr>
          <p:cNvPr id="11" name="Shape 8"/>
          <p:cNvSpPr/>
          <p:nvPr/>
        </p:nvSpPr>
        <p:spPr>
          <a:xfrm>
            <a:off x="7990384" y="2457351"/>
            <a:ext cx="3382466" cy="1898650"/>
          </a:xfrm>
          <a:prstGeom prst="roundRect">
            <a:avLst>
              <a:gd name="adj" fmla="val 6355"/>
            </a:avLst>
          </a:prstGeom>
          <a:solidFill>
            <a:srgbClr val="FFFFFF"/>
          </a:solidFill>
          <a:ln w="12700">
            <a:solidFill>
              <a:srgbClr val="D9D4C7"/>
            </a:solidFill>
            <a:prstDash val="solid"/>
          </a:ln>
        </p:spPr>
      </p:sp>
      <p:sp>
        <p:nvSpPr>
          <p:cNvPr id="12" name="Text 9"/>
          <p:cNvSpPr/>
          <p:nvPr/>
        </p:nvSpPr>
        <p:spPr>
          <a:xfrm>
            <a:off x="8250734"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How it helps</a:t>
            </a:r>
            <a:endParaRPr lang="en-US" sz="2000" dirty="0"/>
          </a:p>
        </p:txBody>
      </p:sp>
      <p:sp>
        <p:nvSpPr>
          <p:cNvPr id="13" name="Text 10"/>
          <p:cNvSpPr/>
          <p:nvPr/>
        </p:nvSpPr>
        <p:spPr>
          <a:xfrm>
            <a:off x="8250734" y="3124101"/>
            <a:ext cx="2947619"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4304F"/>
                </a:solidFill>
                <a:latin typeface="Poppins" pitchFamily="34" charset="0"/>
                <a:ea typeface="Poppins" pitchFamily="34" charset="-122"/>
                <a:cs typeface="Poppins" pitchFamily="34" charset="-120"/>
              </a:rPr>
              <a:t>Turning the big wheel needs less force, and rolling reduces friction.</a:t>
            </a:r>
            <a:endParaRPr lang="en-US" sz="1700" dirty="0"/>
          </a:p>
        </p:txBody>
      </p:sp>
      <p:sp>
        <p:nvSpPr>
          <p:cNvPr id="14" name="Text 11"/>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B6C"/>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B6C"/>
                </a:solidFill>
                <a:latin typeface="Poppins" pitchFamily="34" charset="0"/>
                <a:ea typeface="Poppins" pitchFamily="34" charset="-122"/>
                <a:cs typeface="Poppins" pitchFamily="34" charset="-120"/>
              </a:rPr>
              <a:t>5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1EA"/>
        </a:solidFill>
        <a:effectLst/>
      </p:bgPr>
    </p:bg>
    <p:spTree>
      <p:nvGrpSpPr>
        <p:cNvPr id="1" name=""/>
        <p:cNvGrpSpPr/>
        <p:nvPr/>
      </p:nvGrpSpPr>
      <p:grpSpPr>
        <a:xfrm>
          <a:off x="0" y="0"/>
          <a:ext cx="0" cy="0"/>
          <a:chOff x="0" y="0"/>
          <a:chExt cx="0" cy="0"/>
        </a:xfrm>
      </p:grpSpPr>
      <p:pic>
        <p:nvPicPr>
          <p:cNvPr id="2" name="Image 0" descr="Pulley: a rope over a wheel hanging from a bar, a box on one end and a downward pull on the other"/>
          <p:cNvPicPr>
            <a:picLocks noChangeAspect="1"/>
          </p:cNvPicPr>
          <p:nvPr/>
        </p:nvPicPr>
        <p:blipFill>
          <a:blip r:embed="rId3"/>
          <a:srcRect/>
          <a:stretch/>
        </p:blipFill>
        <p:spPr>
          <a:xfrm>
            <a:off x="7823200" y="736600"/>
            <a:ext cx="3302000" cy="1587500"/>
          </a:xfrm>
          <a:prstGeom prst="rect">
            <a:avLst/>
          </a:prstGeom>
        </p:spPr>
      </p:pic>
      <p:sp>
        <p:nvSpPr>
          <p:cNvPr id="3" name="Text 0"/>
          <p:cNvSpPr/>
          <p:nvPr/>
        </p:nvSpPr>
        <p:spPr>
          <a:xfrm>
            <a:off x="812800" y="812800"/>
            <a:ext cx="1814513" cy="358080"/>
          </a:xfrm>
          <a:prstGeom prst="roundRect">
            <a:avLst>
              <a:gd name="adj" fmla="val 50000"/>
            </a:avLst>
          </a:prstGeom>
          <a:solidFill>
            <a:srgbClr val="14304F"/>
          </a:solidFill>
          <a:ln/>
        </p:spPr>
        <p:txBody>
          <a:bodyPr wrap="none" lIns="0" tIns="0" rIns="0" bIns="0" rtlCol="0" anchor="ctr">
            <a:normAutofit/>
          </a:bodyPr>
          <a:lstStyle/>
          <a:p>
            <a:pPr marL="0" indent="0" algn="ctr">
              <a:lnSpc>
                <a:spcPts val="1820"/>
              </a:lnSpc>
              <a:buNone/>
            </a:pPr>
            <a:r>
              <a:rPr lang="en-US" sz="1300" b="1" kern="0" spc="100" dirty="0">
                <a:solidFill>
                  <a:srgbClr val="F4F1EA"/>
                </a:solidFill>
                <a:latin typeface="Poppins" pitchFamily="34" charset="0"/>
                <a:ea typeface="Poppins" pitchFamily="34" charset="-122"/>
                <a:cs typeface="Poppins" pitchFamily="34" charset="-120"/>
              </a:rPr>
              <a:t>MACHINE 3 OF 6</a:t>
            </a:r>
            <a:endParaRPr lang="en-US" sz="1300" dirty="0"/>
          </a:p>
        </p:txBody>
      </p:sp>
      <p:sp>
        <p:nvSpPr>
          <p:cNvPr id="4" name="Text 1"/>
          <p:cNvSpPr>
            <a:spLocks noGrp="1"/>
          </p:cNvSpPr>
          <p:nvPr>
            <p:ph type="title"/>
          </p:nvPr>
        </p:nvSpPr>
        <p:spPr>
          <a:xfrm>
            <a:off x="812800" y="1475680"/>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14304F"/>
                </a:solidFill>
                <a:latin typeface="Poppins" pitchFamily="34" charset="0"/>
                <a:ea typeface="Poppins" pitchFamily="34" charset="-122"/>
                <a:cs typeface="Poppins" pitchFamily="34" charset="-120"/>
              </a:rPr>
              <a:t>Pulley</a:t>
            </a:r>
            <a:endParaRPr lang="en-US" sz="4800" dirty="0"/>
          </a:p>
        </p:txBody>
      </p:sp>
      <p:sp>
        <p:nvSpPr>
          <p:cNvPr id="5" name="Shape 2"/>
          <p:cNvSpPr/>
          <p:nvPr/>
        </p:nvSpPr>
        <p:spPr>
          <a:xfrm>
            <a:off x="812800" y="2451001"/>
            <a:ext cx="3369667" cy="1911350"/>
          </a:xfrm>
          <a:prstGeom prst="roundRect">
            <a:avLst>
              <a:gd name="adj" fmla="val 6645"/>
            </a:avLst>
          </a:prstGeom>
          <a:solidFill>
            <a:srgbClr val="14304F"/>
          </a:solidFill>
          <a:ln/>
        </p:spPr>
      </p:sp>
      <p:sp>
        <p:nvSpPr>
          <p:cNvPr id="6" name="Text 3"/>
          <p:cNvSpPr/>
          <p:nvPr/>
        </p:nvSpPr>
        <p:spPr>
          <a:xfrm>
            <a:off x="1066800" y="2705001"/>
            <a:ext cx="294751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What it is</a:t>
            </a:r>
            <a:endParaRPr lang="en-US" sz="2000" dirty="0"/>
          </a:p>
        </p:txBody>
      </p:sp>
      <p:sp>
        <p:nvSpPr>
          <p:cNvPr id="7" name="Text 4"/>
          <p:cNvSpPr/>
          <p:nvPr/>
        </p:nvSpPr>
        <p:spPr>
          <a:xfrm>
            <a:off x="1066800" y="3111401"/>
            <a:ext cx="2947517"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4F1EA"/>
                </a:solidFill>
                <a:latin typeface="Poppins" pitchFamily="34" charset="0"/>
                <a:ea typeface="Poppins" pitchFamily="34" charset="-122"/>
                <a:cs typeface="Poppins" pitchFamily="34" charset="-120"/>
              </a:rPr>
              <a:t>A grooved wheel with a rope or chain running over it.</a:t>
            </a:r>
            <a:endParaRPr lang="en-US" sz="1700" dirty="0"/>
          </a:p>
        </p:txBody>
      </p:sp>
      <p:sp>
        <p:nvSpPr>
          <p:cNvPr id="8" name="Shape 5"/>
          <p:cNvSpPr/>
          <p:nvPr/>
        </p:nvSpPr>
        <p:spPr>
          <a:xfrm>
            <a:off x="4392017" y="2457351"/>
            <a:ext cx="3382466" cy="1898650"/>
          </a:xfrm>
          <a:prstGeom prst="roundRect">
            <a:avLst>
              <a:gd name="adj" fmla="val 6355"/>
            </a:avLst>
          </a:prstGeom>
          <a:solidFill>
            <a:srgbClr val="FFFFFF"/>
          </a:solidFill>
          <a:ln w="12700">
            <a:solidFill>
              <a:srgbClr val="D9D4C7"/>
            </a:solidFill>
            <a:prstDash val="solid"/>
          </a:ln>
        </p:spPr>
      </p:sp>
      <p:sp>
        <p:nvSpPr>
          <p:cNvPr id="9" name="Text 6"/>
          <p:cNvSpPr/>
          <p:nvPr/>
        </p:nvSpPr>
        <p:spPr>
          <a:xfrm>
            <a:off x="4652367"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Where we see it</a:t>
            </a:r>
            <a:endParaRPr lang="en-US" sz="2000" dirty="0"/>
          </a:p>
        </p:txBody>
      </p:sp>
      <p:sp>
        <p:nvSpPr>
          <p:cNvPr id="10" name="Text 7"/>
          <p:cNvSpPr/>
          <p:nvPr/>
        </p:nvSpPr>
        <p:spPr>
          <a:xfrm>
            <a:off x="4696563" y="3124101"/>
            <a:ext cx="2895803" cy="996950"/>
          </a:xfrm>
          <a:prstGeom prst="rect">
            <a:avLst/>
          </a:prstGeom>
          <a:noFill/>
          <a:ln/>
        </p:spPr>
        <p:txBody>
          <a:bodyPr wrap="square" lIns="0" tIns="0" rIns="0" bIns="0" rtlCol="0" anchor="t">
            <a:normAutofit/>
          </a:bodyPr>
          <a:lstStyle/>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Flagpole</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Water well</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Crane</a:t>
            </a:r>
            <a:endParaRPr lang="en-US" sz="1700" dirty="0"/>
          </a:p>
        </p:txBody>
      </p:sp>
      <p:sp>
        <p:nvSpPr>
          <p:cNvPr id="11" name="Shape 8"/>
          <p:cNvSpPr/>
          <p:nvPr/>
        </p:nvSpPr>
        <p:spPr>
          <a:xfrm>
            <a:off x="7990384" y="2457351"/>
            <a:ext cx="3382466" cy="1898650"/>
          </a:xfrm>
          <a:prstGeom prst="roundRect">
            <a:avLst>
              <a:gd name="adj" fmla="val 6355"/>
            </a:avLst>
          </a:prstGeom>
          <a:solidFill>
            <a:srgbClr val="FFFFFF"/>
          </a:solidFill>
          <a:ln w="12700">
            <a:solidFill>
              <a:srgbClr val="D9D4C7"/>
            </a:solidFill>
            <a:prstDash val="solid"/>
          </a:ln>
        </p:spPr>
      </p:sp>
      <p:sp>
        <p:nvSpPr>
          <p:cNvPr id="12" name="Text 9"/>
          <p:cNvSpPr/>
          <p:nvPr/>
        </p:nvSpPr>
        <p:spPr>
          <a:xfrm>
            <a:off x="8250734"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How it helps</a:t>
            </a:r>
            <a:endParaRPr lang="en-US" sz="2000" dirty="0"/>
          </a:p>
        </p:txBody>
      </p:sp>
      <p:sp>
        <p:nvSpPr>
          <p:cNvPr id="13" name="Text 10"/>
          <p:cNvSpPr/>
          <p:nvPr/>
        </p:nvSpPr>
        <p:spPr>
          <a:xfrm>
            <a:off x="8250734" y="3124101"/>
            <a:ext cx="2947619"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4304F"/>
                </a:solidFill>
                <a:latin typeface="Poppins" pitchFamily="34" charset="0"/>
                <a:ea typeface="Poppins" pitchFamily="34" charset="-122"/>
                <a:cs typeface="Poppins" pitchFamily="34" charset="-120"/>
              </a:rPr>
              <a:t>It changes the direction of the pull, and several pulleys reduce the effort.</a:t>
            </a:r>
            <a:endParaRPr lang="en-US" sz="1700" dirty="0"/>
          </a:p>
        </p:txBody>
      </p:sp>
      <p:sp>
        <p:nvSpPr>
          <p:cNvPr id="14" name="Text 11"/>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B6C"/>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B6C"/>
                </a:solidFill>
                <a:latin typeface="Poppins" pitchFamily="34" charset="0"/>
                <a:ea typeface="Poppins" pitchFamily="34" charset="-122"/>
                <a:cs typeface="Poppins" pitchFamily="34" charset="-120"/>
              </a:rPr>
              <a:t>6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1EA"/>
        </a:solidFill>
        <a:effectLst/>
      </p:bgPr>
    </p:bg>
    <p:spTree>
      <p:nvGrpSpPr>
        <p:cNvPr id="1" name=""/>
        <p:cNvGrpSpPr/>
        <p:nvPr/>
      </p:nvGrpSpPr>
      <p:grpSpPr>
        <a:xfrm>
          <a:off x="0" y="0"/>
          <a:ext cx="0" cy="0"/>
          <a:chOff x="0" y="0"/>
          <a:chExt cx="0" cy="0"/>
        </a:xfrm>
      </p:grpSpPr>
      <p:pic>
        <p:nvPicPr>
          <p:cNvPr id="2" name="Image 0" descr="Inclined plane: a box being pushed up a sloping ramp"/>
          <p:cNvPicPr>
            <a:picLocks noChangeAspect="1"/>
          </p:cNvPicPr>
          <p:nvPr/>
        </p:nvPicPr>
        <p:blipFill>
          <a:blip r:embed="rId3"/>
          <a:srcRect/>
          <a:stretch/>
        </p:blipFill>
        <p:spPr>
          <a:xfrm>
            <a:off x="7823200" y="736600"/>
            <a:ext cx="3302000" cy="1587500"/>
          </a:xfrm>
          <a:prstGeom prst="rect">
            <a:avLst/>
          </a:prstGeom>
        </p:spPr>
      </p:pic>
      <p:sp>
        <p:nvSpPr>
          <p:cNvPr id="3" name="Text 0"/>
          <p:cNvSpPr/>
          <p:nvPr/>
        </p:nvSpPr>
        <p:spPr>
          <a:xfrm>
            <a:off x="812800" y="812800"/>
            <a:ext cx="1824732" cy="358080"/>
          </a:xfrm>
          <a:prstGeom prst="roundRect">
            <a:avLst>
              <a:gd name="adj" fmla="val 50000"/>
            </a:avLst>
          </a:prstGeom>
          <a:solidFill>
            <a:srgbClr val="14304F"/>
          </a:solidFill>
          <a:ln/>
        </p:spPr>
        <p:txBody>
          <a:bodyPr wrap="none" lIns="0" tIns="0" rIns="0" bIns="0" rtlCol="0" anchor="ctr">
            <a:normAutofit/>
          </a:bodyPr>
          <a:lstStyle/>
          <a:p>
            <a:pPr marL="0" indent="0" algn="ctr">
              <a:lnSpc>
                <a:spcPts val="1820"/>
              </a:lnSpc>
              <a:buNone/>
            </a:pPr>
            <a:r>
              <a:rPr lang="en-US" sz="1300" b="1" kern="0" spc="100" dirty="0">
                <a:solidFill>
                  <a:srgbClr val="F4F1EA"/>
                </a:solidFill>
                <a:latin typeface="Poppins" pitchFamily="34" charset="0"/>
                <a:ea typeface="Poppins" pitchFamily="34" charset="-122"/>
                <a:cs typeface="Poppins" pitchFamily="34" charset="-120"/>
              </a:rPr>
              <a:t>MACHINE 4 OF 6</a:t>
            </a:r>
            <a:endParaRPr lang="en-US" sz="1300" dirty="0"/>
          </a:p>
        </p:txBody>
      </p:sp>
      <p:sp>
        <p:nvSpPr>
          <p:cNvPr id="4" name="Text 1"/>
          <p:cNvSpPr>
            <a:spLocks noGrp="1"/>
          </p:cNvSpPr>
          <p:nvPr>
            <p:ph type="title"/>
          </p:nvPr>
        </p:nvSpPr>
        <p:spPr>
          <a:xfrm>
            <a:off x="812800" y="1475680"/>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14304F"/>
                </a:solidFill>
                <a:latin typeface="Poppins" pitchFamily="34" charset="0"/>
                <a:ea typeface="Poppins" pitchFamily="34" charset="-122"/>
                <a:cs typeface="Poppins" pitchFamily="34" charset="-120"/>
              </a:rPr>
              <a:t>Inclined plane</a:t>
            </a:r>
            <a:endParaRPr lang="en-US" sz="4800" dirty="0"/>
          </a:p>
        </p:txBody>
      </p:sp>
      <p:sp>
        <p:nvSpPr>
          <p:cNvPr id="5" name="Shape 2"/>
          <p:cNvSpPr/>
          <p:nvPr/>
        </p:nvSpPr>
        <p:spPr>
          <a:xfrm>
            <a:off x="812800" y="2451001"/>
            <a:ext cx="3369667" cy="1911350"/>
          </a:xfrm>
          <a:prstGeom prst="roundRect">
            <a:avLst>
              <a:gd name="adj" fmla="val 6645"/>
            </a:avLst>
          </a:prstGeom>
          <a:solidFill>
            <a:srgbClr val="14304F"/>
          </a:solidFill>
          <a:ln/>
        </p:spPr>
      </p:sp>
      <p:sp>
        <p:nvSpPr>
          <p:cNvPr id="6" name="Text 3"/>
          <p:cNvSpPr/>
          <p:nvPr/>
        </p:nvSpPr>
        <p:spPr>
          <a:xfrm>
            <a:off x="1066800" y="2705001"/>
            <a:ext cx="294751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What it is</a:t>
            </a:r>
            <a:endParaRPr lang="en-US" sz="2000" dirty="0"/>
          </a:p>
        </p:txBody>
      </p:sp>
      <p:sp>
        <p:nvSpPr>
          <p:cNvPr id="7" name="Text 4"/>
          <p:cNvSpPr/>
          <p:nvPr/>
        </p:nvSpPr>
        <p:spPr>
          <a:xfrm>
            <a:off x="1066800" y="3111401"/>
            <a:ext cx="2947517"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4F1EA"/>
                </a:solidFill>
                <a:latin typeface="Poppins" pitchFamily="34" charset="0"/>
                <a:ea typeface="Poppins" pitchFamily="34" charset="-122"/>
                <a:cs typeface="Poppins" pitchFamily="34" charset="-120"/>
              </a:rPr>
              <a:t>A flat, sloping surface that joins a lower level to a higher one.</a:t>
            </a:r>
            <a:endParaRPr lang="en-US" sz="1700" dirty="0"/>
          </a:p>
        </p:txBody>
      </p:sp>
      <p:sp>
        <p:nvSpPr>
          <p:cNvPr id="8" name="Shape 5"/>
          <p:cNvSpPr/>
          <p:nvPr/>
        </p:nvSpPr>
        <p:spPr>
          <a:xfrm>
            <a:off x="4392017" y="2457351"/>
            <a:ext cx="3382466" cy="1898650"/>
          </a:xfrm>
          <a:prstGeom prst="roundRect">
            <a:avLst>
              <a:gd name="adj" fmla="val 6355"/>
            </a:avLst>
          </a:prstGeom>
          <a:solidFill>
            <a:srgbClr val="FFFFFF"/>
          </a:solidFill>
          <a:ln w="12700">
            <a:solidFill>
              <a:srgbClr val="D9D4C7"/>
            </a:solidFill>
            <a:prstDash val="solid"/>
          </a:ln>
        </p:spPr>
      </p:sp>
      <p:sp>
        <p:nvSpPr>
          <p:cNvPr id="9" name="Text 6"/>
          <p:cNvSpPr/>
          <p:nvPr/>
        </p:nvSpPr>
        <p:spPr>
          <a:xfrm>
            <a:off x="4652367"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Where we see it</a:t>
            </a:r>
            <a:endParaRPr lang="en-US" sz="2000" dirty="0"/>
          </a:p>
        </p:txBody>
      </p:sp>
      <p:sp>
        <p:nvSpPr>
          <p:cNvPr id="10" name="Text 7"/>
          <p:cNvSpPr/>
          <p:nvPr/>
        </p:nvSpPr>
        <p:spPr>
          <a:xfrm>
            <a:off x="4696563" y="3124101"/>
            <a:ext cx="2895803" cy="996950"/>
          </a:xfrm>
          <a:prstGeom prst="rect">
            <a:avLst/>
          </a:prstGeom>
          <a:noFill/>
          <a:ln/>
        </p:spPr>
        <p:txBody>
          <a:bodyPr wrap="square" lIns="0" tIns="0" rIns="0" bIns="0" rtlCol="0" anchor="t">
            <a:normAutofit/>
          </a:bodyPr>
          <a:lstStyle/>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Ramp</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Slide</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Staircase</a:t>
            </a:r>
            <a:endParaRPr lang="en-US" sz="1700" dirty="0"/>
          </a:p>
        </p:txBody>
      </p:sp>
      <p:sp>
        <p:nvSpPr>
          <p:cNvPr id="11" name="Shape 8"/>
          <p:cNvSpPr/>
          <p:nvPr/>
        </p:nvSpPr>
        <p:spPr>
          <a:xfrm>
            <a:off x="7990384" y="2457351"/>
            <a:ext cx="3382466" cy="1898650"/>
          </a:xfrm>
          <a:prstGeom prst="roundRect">
            <a:avLst>
              <a:gd name="adj" fmla="val 6355"/>
            </a:avLst>
          </a:prstGeom>
          <a:solidFill>
            <a:srgbClr val="FFFFFF"/>
          </a:solidFill>
          <a:ln w="12700">
            <a:solidFill>
              <a:srgbClr val="D9D4C7"/>
            </a:solidFill>
            <a:prstDash val="solid"/>
          </a:ln>
        </p:spPr>
      </p:sp>
      <p:sp>
        <p:nvSpPr>
          <p:cNvPr id="12" name="Text 9"/>
          <p:cNvSpPr/>
          <p:nvPr/>
        </p:nvSpPr>
        <p:spPr>
          <a:xfrm>
            <a:off x="8250734"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How it helps</a:t>
            </a:r>
            <a:endParaRPr lang="en-US" sz="2000" dirty="0"/>
          </a:p>
        </p:txBody>
      </p:sp>
      <p:sp>
        <p:nvSpPr>
          <p:cNvPr id="13" name="Text 10"/>
          <p:cNvSpPr/>
          <p:nvPr/>
        </p:nvSpPr>
        <p:spPr>
          <a:xfrm>
            <a:off x="8250734" y="3124101"/>
            <a:ext cx="2947619"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4304F"/>
                </a:solidFill>
                <a:latin typeface="Poppins" pitchFamily="34" charset="0"/>
                <a:ea typeface="Poppins" pitchFamily="34" charset="-122"/>
                <a:cs typeface="Poppins" pitchFamily="34" charset="-120"/>
              </a:rPr>
              <a:t>Pushing a load up a slope needs less force than lifting it straight up.</a:t>
            </a:r>
            <a:endParaRPr lang="en-US" sz="1700" dirty="0"/>
          </a:p>
        </p:txBody>
      </p:sp>
      <p:sp>
        <p:nvSpPr>
          <p:cNvPr id="14" name="Text 11"/>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B6C"/>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B6C"/>
                </a:solidFill>
                <a:latin typeface="Poppins" pitchFamily="34" charset="0"/>
                <a:ea typeface="Poppins" pitchFamily="34" charset="-122"/>
                <a:cs typeface="Poppins" pitchFamily="34" charset="-120"/>
              </a:rPr>
              <a:t>7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1EA"/>
        </a:solidFill>
        <a:effectLst/>
      </p:bgPr>
    </p:bg>
    <p:spTree>
      <p:nvGrpSpPr>
        <p:cNvPr id="1" name=""/>
        <p:cNvGrpSpPr/>
        <p:nvPr/>
      </p:nvGrpSpPr>
      <p:grpSpPr>
        <a:xfrm>
          <a:off x="0" y="0"/>
          <a:ext cx="0" cy="0"/>
          <a:chOff x="0" y="0"/>
          <a:chExt cx="0" cy="0"/>
        </a:xfrm>
      </p:grpSpPr>
      <p:pic>
        <p:nvPicPr>
          <p:cNvPr id="2" name="Image 0" descr="Wedge: a pointed wedge pushed down splits a log in two"/>
          <p:cNvPicPr>
            <a:picLocks noChangeAspect="1"/>
          </p:cNvPicPr>
          <p:nvPr/>
        </p:nvPicPr>
        <p:blipFill>
          <a:blip r:embed="rId3"/>
          <a:srcRect/>
          <a:stretch/>
        </p:blipFill>
        <p:spPr>
          <a:xfrm>
            <a:off x="7823200" y="736600"/>
            <a:ext cx="3302000" cy="1587500"/>
          </a:xfrm>
          <a:prstGeom prst="rect">
            <a:avLst/>
          </a:prstGeom>
        </p:spPr>
      </p:pic>
      <p:sp>
        <p:nvSpPr>
          <p:cNvPr id="3" name="Text 0"/>
          <p:cNvSpPr/>
          <p:nvPr/>
        </p:nvSpPr>
        <p:spPr>
          <a:xfrm>
            <a:off x="812800" y="812800"/>
            <a:ext cx="1821954" cy="358080"/>
          </a:xfrm>
          <a:prstGeom prst="roundRect">
            <a:avLst>
              <a:gd name="adj" fmla="val 50000"/>
            </a:avLst>
          </a:prstGeom>
          <a:solidFill>
            <a:srgbClr val="14304F"/>
          </a:solidFill>
          <a:ln/>
        </p:spPr>
        <p:txBody>
          <a:bodyPr wrap="none" lIns="0" tIns="0" rIns="0" bIns="0" rtlCol="0" anchor="ctr">
            <a:normAutofit/>
          </a:bodyPr>
          <a:lstStyle/>
          <a:p>
            <a:pPr marL="0" indent="0" algn="ctr">
              <a:lnSpc>
                <a:spcPts val="1820"/>
              </a:lnSpc>
              <a:buNone/>
            </a:pPr>
            <a:r>
              <a:rPr lang="en-US" sz="1300" b="1" kern="0" spc="100" dirty="0">
                <a:solidFill>
                  <a:srgbClr val="F4F1EA"/>
                </a:solidFill>
                <a:latin typeface="Poppins" pitchFamily="34" charset="0"/>
                <a:ea typeface="Poppins" pitchFamily="34" charset="-122"/>
                <a:cs typeface="Poppins" pitchFamily="34" charset="-120"/>
              </a:rPr>
              <a:t>MACHINE 5 OF 6</a:t>
            </a:r>
            <a:endParaRPr lang="en-US" sz="1300" dirty="0"/>
          </a:p>
        </p:txBody>
      </p:sp>
      <p:sp>
        <p:nvSpPr>
          <p:cNvPr id="4" name="Text 1"/>
          <p:cNvSpPr>
            <a:spLocks noGrp="1"/>
          </p:cNvSpPr>
          <p:nvPr>
            <p:ph type="title"/>
          </p:nvPr>
        </p:nvSpPr>
        <p:spPr>
          <a:xfrm>
            <a:off x="812800" y="1475680"/>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14304F"/>
                </a:solidFill>
                <a:latin typeface="Poppins" pitchFamily="34" charset="0"/>
                <a:ea typeface="Poppins" pitchFamily="34" charset="-122"/>
                <a:cs typeface="Poppins" pitchFamily="34" charset="-120"/>
              </a:rPr>
              <a:t>Wedge</a:t>
            </a:r>
            <a:endParaRPr lang="en-US" sz="4800" dirty="0"/>
          </a:p>
        </p:txBody>
      </p:sp>
      <p:sp>
        <p:nvSpPr>
          <p:cNvPr id="5" name="Shape 2"/>
          <p:cNvSpPr/>
          <p:nvPr/>
        </p:nvSpPr>
        <p:spPr>
          <a:xfrm>
            <a:off x="812800" y="2451001"/>
            <a:ext cx="3369667" cy="1911350"/>
          </a:xfrm>
          <a:prstGeom prst="roundRect">
            <a:avLst>
              <a:gd name="adj" fmla="val 6645"/>
            </a:avLst>
          </a:prstGeom>
          <a:solidFill>
            <a:srgbClr val="14304F"/>
          </a:solidFill>
          <a:ln/>
        </p:spPr>
      </p:sp>
      <p:sp>
        <p:nvSpPr>
          <p:cNvPr id="6" name="Text 3"/>
          <p:cNvSpPr/>
          <p:nvPr/>
        </p:nvSpPr>
        <p:spPr>
          <a:xfrm>
            <a:off x="1066800" y="2705001"/>
            <a:ext cx="294751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What it is</a:t>
            </a:r>
            <a:endParaRPr lang="en-US" sz="2000" dirty="0"/>
          </a:p>
        </p:txBody>
      </p:sp>
      <p:sp>
        <p:nvSpPr>
          <p:cNvPr id="7" name="Text 4"/>
          <p:cNvSpPr/>
          <p:nvPr/>
        </p:nvSpPr>
        <p:spPr>
          <a:xfrm>
            <a:off x="1066800" y="3111401"/>
            <a:ext cx="2947517"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4F1EA"/>
                </a:solidFill>
                <a:latin typeface="Poppins" pitchFamily="34" charset="0"/>
                <a:ea typeface="Poppins" pitchFamily="34" charset="-122"/>
                <a:cs typeface="Poppins" pitchFamily="34" charset="-120"/>
              </a:rPr>
              <a:t>Two inclined planes joined back to back to make a sharp edge.</a:t>
            </a:r>
            <a:endParaRPr lang="en-US" sz="1700" dirty="0"/>
          </a:p>
        </p:txBody>
      </p:sp>
      <p:sp>
        <p:nvSpPr>
          <p:cNvPr id="8" name="Shape 5"/>
          <p:cNvSpPr/>
          <p:nvPr/>
        </p:nvSpPr>
        <p:spPr>
          <a:xfrm>
            <a:off x="4392017" y="2457351"/>
            <a:ext cx="3382466" cy="1898650"/>
          </a:xfrm>
          <a:prstGeom prst="roundRect">
            <a:avLst>
              <a:gd name="adj" fmla="val 6355"/>
            </a:avLst>
          </a:prstGeom>
          <a:solidFill>
            <a:srgbClr val="FFFFFF"/>
          </a:solidFill>
          <a:ln w="12700">
            <a:solidFill>
              <a:srgbClr val="D9D4C7"/>
            </a:solidFill>
            <a:prstDash val="solid"/>
          </a:ln>
        </p:spPr>
      </p:sp>
      <p:sp>
        <p:nvSpPr>
          <p:cNvPr id="9" name="Text 6"/>
          <p:cNvSpPr/>
          <p:nvPr/>
        </p:nvSpPr>
        <p:spPr>
          <a:xfrm>
            <a:off x="4652367"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Where we see it</a:t>
            </a:r>
            <a:endParaRPr lang="en-US" sz="2000" dirty="0"/>
          </a:p>
        </p:txBody>
      </p:sp>
      <p:sp>
        <p:nvSpPr>
          <p:cNvPr id="10" name="Text 7"/>
          <p:cNvSpPr/>
          <p:nvPr/>
        </p:nvSpPr>
        <p:spPr>
          <a:xfrm>
            <a:off x="4696563" y="3124101"/>
            <a:ext cx="2895803" cy="996950"/>
          </a:xfrm>
          <a:prstGeom prst="rect">
            <a:avLst/>
          </a:prstGeom>
          <a:noFill/>
          <a:ln/>
        </p:spPr>
        <p:txBody>
          <a:bodyPr wrap="square" lIns="0" tIns="0" rIns="0" bIns="0" rtlCol="0" anchor="t">
            <a:normAutofit/>
          </a:bodyPr>
          <a:lstStyle/>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Knife</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Axe</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Nail</a:t>
            </a:r>
            <a:endParaRPr lang="en-US" sz="1700" dirty="0"/>
          </a:p>
        </p:txBody>
      </p:sp>
      <p:sp>
        <p:nvSpPr>
          <p:cNvPr id="11" name="Shape 8"/>
          <p:cNvSpPr/>
          <p:nvPr/>
        </p:nvSpPr>
        <p:spPr>
          <a:xfrm>
            <a:off x="7990384" y="2457351"/>
            <a:ext cx="3382466" cy="1898650"/>
          </a:xfrm>
          <a:prstGeom prst="roundRect">
            <a:avLst>
              <a:gd name="adj" fmla="val 6355"/>
            </a:avLst>
          </a:prstGeom>
          <a:solidFill>
            <a:srgbClr val="FFFFFF"/>
          </a:solidFill>
          <a:ln w="12700">
            <a:solidFill>
              <a:srgbClr val="D9D4C7"/>
            </a:solidFill>
            <a:prstDash val="solid"/>
          </a:ln>
        </p:spPr>
      </p:sp>
      <p:sp>
        <p:nvSpPr>
          <p:cNvPr id="12" name="Text 9"/>
          <p:cNvSpPr/>
          <p:nvPr/>
        </p:nvSpPr>
        <p:spPr>
          <a:xfrm>
            <a:off x="8250734"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How it helps</a:t>
            </a:r>
            <a:endParaRPr lang="en-US" sz="2000" dirty="0"/>
          </a:p>
        </p:txBody>
      </p:sp>
      <p:sp>
        <p:nvSpPr>
          <p:cNvPr id="13" name="Text 10"/>
          <p:cNvSpPr/>
          <p:nvPr/>
        </p:nvSpPr>
        <p:spPr>
          <a:xfrm>
            <a:off x="8250734" y="3124101"/>
            <a:ext cx="2947619"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4304F"/>
                </a:solidFill>
                <a:latin typeface="Poppins" pitchFamily="34" charset="0"/>
                <a:ea typeface="Poppins" pitchFamily="34" charset="-122"/>
                <a:cs typeface="Poppins" pitchFamily="34" charset="-120"/>
              </a:rPr>
              <a:t>It turns one push into a force that cuts or splits things apart.</a:t>
            </a:r>
            <a:endParaRPr lang="en-US" sz="1700" dirty="0"/>
          </a:p>
        </p:txBody>
      </p:sp>
      <p:sp>
        <p:nvSpPr>
          <p:cNvPr id="14" name="Text 11"/>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B6C"/>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B6C"/>
                </a:solidFill>
                <a:latin typeface="Poppins" pitchFamily="34" charset="0"/>
                <a:ea typeface="Poppins" pitchFamily="34" charset="-122"/>
                <a:cs typeface="Poppins" pitchFamily="34" charset="-120"/>
              </a:rPr>
              <a:t>8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1EA"/>
        </a:solidFill>
        <a:effectLst/>
      </p:bgPr>
    </p:bg>
    <p:spTree>
      <p:nvGrpSpPr>
        <p:cNvPr id="1" name=""/>
        <p:cNvGrpSpPr/>
        <p:nvPr/>
      </p:nvGrpSpPr>
      <p:grpSpPr>
        <a:xfrm>
          <a:off x="0" y="0"/>
          <a:ext cx="0" cy="0"/>
          <a:chOff x="0" y="0"/>
          <a:chExt cx="0" cy="0"/>
        </a:xfrm>
      </p:grpSpPr>
      <p:pic>
        <p:nvPicPr>
          <p:cNvPr id="2" name="Image 0" descr="Screw: a rod with a spiral thread, a slotted head and a pointed tip"/>
          <p:cNvPicPr>
            <a:picLocks noChangeAspect="1"/>
          </p:cNvPicPr>
          <p:nvPr/>
        </p:nvPicPr>
        <p:blipFill>
          <a:blip r:embed="rId3"/>
          <a:srcRect/>
          <a:stretch/>
        </p:blipFill>
        <p:spPr>
          <a:xfrm>
            <a:off x="7823200" y="736600"/>
            <a:ext cx="3302000" cy="1587500"/>
          </a:xfrm>
          <a:prstGeom prst="rect">
            <a:avLst/>
          </a:prstGeom>
        </p:spPr>
      </p:pic>
      <p:sp>
        <p:nvSpPr>
          <p:cNvPr id="3" name="Text 0"/>
          <p:cNvSpPr/>
          <p:nvPr/>
        </p:nvSpPr>
        <p:spPr>
          <a:xfrm>
            <a:off x="812800" y="812800"/>
            <a:ext cx="1821259" cy="358080"/>
          </a:xfrm>
          <a:prstGeom prst="roundRect">
            <a:avLst>
              <a:gd name="adj" fmla="val 50000"/>
            </a:avLst>
          </a:prstGeom>
          <a:solidFill>
            <a:srgbClr val="14304F"/>
          </a:solidFill>
          <a:ln/>
        </p:spPr>
        <p:txBody>
          <a:bodyPr wrap="none" lIns="0" tIns="0" rIns="0" bIns="0" rtlCol="0" anchor="ctr">
            <a:normAutofit/>
          </a:bodyPr>
          <a:lstStyle/>
          <a:p>
            <a:pPr marL="0" indent="0" algn="ctr">
              <a:lnSpc>
                <a:spcPts val="1820"/>
              </a:lnSpc>
              <a:buNone/>
            </a:pPr>
            <a:r>
              <a:rPr lang="en-US" sz="1300" b="1" kern="0" spc="100" dirty="0">
                <a:solidFill>
                  <a:srgbClr val="F4F1EA"/>
                </a:solidFill>
                <a:latin typeface="Poppins" pitchFamily="34" charset="0"/>
                <a:ea typeface="Poppins" pitchFamily="34" charset="-122"/>
                <a:cs typeface="Poppins" pitchFamily="34" charset="-120"/>
              </a:rPr>
              <a:t>MACHINE 6 OF 6</a:t>
            </a:r>
            <a:endParaRPr lang="en-US" sz="1300" dirty="0"/>
          </a:p>
        </p:txBody>
      </p:sp>
      <p:sp>
        <p:nvSpPr>
          <p:cNvPr id="4" name="Text 1"/>
          <p:cNvSpPr>
            <a:spLocks noGrp="1"/>
          </p:cNvSpPr>
          <p:nvPr>
            <p:ph type="title"/>
          </p:nvPr>
        </p:nvSpPr>
        <p:spPr>
          <a:xfrm>
            <a:off x="812800" y="1475680"/>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14304F"/>
                </a:solidFill>
                <a:latin typeface="Poppins" pitchFamily="34" charset="0"/>
                <a:ea typeface="Poppins" pitchFamily="34" charset="-122"/>
                <a:cs typeface="Poppins" pitchFamily="34" charset="-120"/>
              </a:rPr>
              <a:t>Screw</a:t>
            </a:r>
            <a:endParaRPr lang="en-US" sz="4800" dirty="0"/>
          </a:p>
        </p:txBody>
      </p:sp>
      <p:sp>
        <p:nvSpPr>
          <p:cNvPr id="5" name="Shape 2"/>
          <p:cNvSpPr/>
          <p:nvPr/>
        </p:nvSpPr>
        <p:spPr>
          <a:xfrm>
            <a:off x="812800" y="2451001"/>
            <a:ext cx="3369667" cy="1911350"/>
          </a:xfrm>
          <a:prstGeom prst="roundRect">
            <a:avLst>
              <a:gd name="adj" fmla="val 6645"/>
            </a:avLst>
          </a:prstGeom>
          <a:solidFill>
            <a:srgbClr val="14304F"/>
          </a:solidFill>
          <a:ln/>
        </p:spPr>
      </p:sp>
      <p:sp>
        <p:nvSpPr>
          <p:cNvPr id="6" name="Text 3"/>
          <p:cNvSpPr/>
          <p:nvPr/>
        </p:nvSpPr>
        <p:spPr>
          <a:xfrm>
            <a:off x="1066800" y="2705001"/>
            <a:ext cx="294751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What it is</a:t>
            </a:r>
            <a:endParaRPr lang="en-US" sz="2000" dirty="0"/>
          </a:p>
        </p:txBody>
      </p:sp>
      <p:sp>
        <p:nvSpPr>
          <p:cNvPr id="7" name="Text 4"/>
          <p:cNvSpPr/>
          <p:nvPr/>
        </p:nvSpPr>
        <p:spPr>
          <a:xfrm>
            <a:off x="1066800" y="3111401"/>
            <a:ext cx="2947517"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4F1EA"/>
                </a:solidFill>
                <a:latin typeface="Poppins" pitchFamily="34" charset="0"/>
                <a:ea typeface="Poppins" pitchFamily="34" charset="-122"/>
                <a:cs typeface="Poppins" pitchFamily="34" charset="-120"/>
              </a:rPr>
              <a:t>An inclined plane wrapped around a rod to form a spiral thread.</a:t>
            </a:r>
            <a:endParaRPr lang="en-US" sz="1700" dirty="0"/>
          </a:p>
        </p:txBody>
      </p:sp>
      <p:sp>
        <p:nvSpPr>
          <p:cNvPr id="8" name="Shape 5"/>
          <p:cNvSpPr/>
          <p:nvPr/>
        </p:nvSpPr>
        <p:spPr>
          <a:xfrm>
            <a:off x="4392017" y="2457351"/>
            <a:ext cx="3382466" cy="1898650"/>
          </a:xfrm>
          <a:prstGeom prst="roundRect">
            <a:avLst>
              <a:gd name="adj" fmla="val 6355"/>
            </a:avLst>
          </a:prstGeom>
          <a:solidFill>
            <a:srgbClr val="FFFFFF"/>
          </a:solidFill>
          <a:ln w="12700">
            <a:solidFill>
              <a:srgbClr val="D9D4C7"/>
            </a:solidFill>
            <a:prstDash val="solid"/>
          </a:ln>
        </p:spPr>
      </p:sp>
      <p:sp>
        <p:nvSpPr>
          <p:cNvPr id="9" name="Text 6"/>
          <p:cNvSpPr/>
          <p:nvPr/>
        </p:nvSpPr>
        <p:spPr>
          <a:xfrm>
            <a:off x="4652367"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Where we see it</a:t>
            </a:r>
            <a:endParaRPr lang="en-US" sz="2000" dirty="0"/>
          </a:p>
        </p:txBody>
      </p:sp>
      <p:sp>
        <p:nvSpPr>
          <p:cNvPr id="10" name="Text 7"/>
          <p:cNvSpPr/>
          <p:nvPr/>
        </p:nvSpPr>
        <p:spPr>
          <a:xfrm>
            <a:off x="4696563" y="3124101"/>
            <a:ext cx="2895803" cy="996950"/>
          </a:xfrm>
          <a:prstGeom prst="rect">
            <a:avLst/>
          </a:prstGeom>
          <a:noFill/>
          <a:ln/>
        </p:spPr>
        <p:txBody>
          <a:bodyPr wrap="square" lIns="0" tIns="0" rIns="0" bIns="0" rtlCol="0" anchor="t">
            <a:normAutofit/>
          </a:bodyPr>
          <a:lstStyle/>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Jar lid</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Wood screw</a:t>
            </a:r>
            <a:endParaRPr lang="en-US" sz="1700" dirty="0"/>
          </a:p>
          <a:p>
            <a:pPr marL="209804" indent="-209804" algn="l">
              <a:lnSpc>
                <a:spcPts val="2550"/>
              </a:lnSpc>
              <a:buSzPct val="100000"/>
              <a:buChar char="•"/>
            </a:pPr>
            <a:r>
              <a:rPr lang="en-US" sz="1700" dirty="0">
                <a:solidFill>
                  <a:srgbClr val="14304F"/>
                </a:solidFill>
                <a:latin typeface="Poppins" pitchFamily="34" charset="0"/>
                <a:ea typeface="Poppins" pitchFamily="34" charset="-122"/>
                <a:cs typeface="Poppins" pitchFamily="34" charset="-120"/>
              </a:rPr>
              <a:t>Bottle cap</a:t>
            </a:r>
            <a:endParaRPr lang="en-US" sz="1700" dirty="0"/>
          </a:p>
        </p:txBody>
      </p:sp>
      <p:sp>
        <p:nvSpPr>
          <p:cNvPr id="11" name="Shape 8"/>
          <p:cNvSpPr/>
          <p:nvPr/>
        </p:nvSpPr>
        <p:spPr>
          <a:xfrm>
            <a:off x="7990384" y="2457351"/>
            <a:ext cx="3382466" cy="1898650"/>
          </a:xfrm>
          <a:prstGeom prst="roundRect">
            <a:avLst>
              <a:gd name="adj" fmla="val 6355"/>
            </a:avLst>
          </a:prstGeom>
          <a:solidFill>
            <a:srgbClr val="FFFFFF"/>
          </a:solidFill>
          <a:ln w="12700">
            <a:solidFill>
              <a:srgbClr val="D9D4C7"/>
            </a:solidFill>
            <a:prstDash val="solid"/>
          </a:ln>
        </p:spPr>
      </p:sp>
      <p:sp>
        <p:nvSpPr>
          <p:cNvPr id="12" name="Text 9"/>
          <p:cNvSpPr/>
          <p:nvPr/>
        </p:nvSpPr>
        <p:spPr>
          <a:xfrm>
            <a:off x="8250734" y="2717701"/>
            <a:ext cx="294761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F5F9A"/>
                </a:solidFill>
                <a:latin typeface="Poppins" pitchFamily="34" charset="0"/>
                <a:ea typeface="Poppins" pitchFamily="34" charset="-122"/>
                <a:cs typeface="Poppins" pitchFamily="34" charset="-120"/>
              </a:rPr>
              <a:t>How it helps</a:t>
            </a:r>
            <a:endParaRPr lang="en-US" sz="2000" dirty="0"/>
          </a:p>
        </p:txBody>
      </p:sp>
      <p:sp>
        <p:nvSpPr>
          <p:cNvPr id="13" name="Text 10"/>
          <p:cNvSpPr/>
          <p:nvPr/>
        </p:nvSpPr>
        <p:spPr>
          <a:xfrm>
            <a:off x="8250734" y="3124101"/>
            <a:ext cx="2947619"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4304F"/>
                </a:solidFill>
                <a:latin typeface="Poppins" pitchFamily="34" charset="0"/>
                <a:ea typeface="Poppins" pitchFamily="34" charset="-122"/>
                <a:cs typeface="Poppins" pitchFamily="34" charset="-120"/>
              </a:rPr>
              <a:t>It turns a twist into forward motion and holds things tightly together.</a:t>
            </a:r>
            <a:endParaRPr lang="en-US" sz="1700" dirty="0"/>
          </a:p>
        </p:txBody>
      </p:sp>
      <p:sp>
        <p:nvSpPr>
          <p:cNvPr id="14" name="Text 11"/>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B6C"/>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B6C"/>
                </a:solidFill>
                <a:latin typeface="Poppins" pitchFamily="34" charset="0"/>
                <a:ea typeface="Poppins" pitchFamily="34" charset="-122"/>
                <a:cs typeface="Poppins" pitchFamily="34" charset="-120"/>
              </a:rPr>
              <a:t>9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F5F9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640060"/>
          </a:xfrm>
          <a:prstGeom prst="rect">
            <a:avLst/>
          </a:prstGeom>
          <a:noFill/>
          <a:ln/>
        </p:spPr>
        <p:txBody>
          <a:bodyPr wrap="square" lIns="0" tIns="0" rIns="0" bIns="0" rtlCol="0" anchor="t">
            <a:normAutofit/>
          </a:bodyPr>
          <a:lstStyle/>
          <a:p>
            <a:pPr marL="0" indent="0" algn="l">
              <a:lnSpc>
                <a:spcPts val="4840"/>
              </a:lnSpc>
              <a:buNone/>
            </a:pPr>
            <a:r>
              <a:rPr lang="en-US" sz="4400" b="1" i="0" dirty="0">
                <a:solidFill>
                  <a:srgbClr val="F4F1EA"/>
                </a:solidFill>
                <a:latin typeface="Poppins" pitchFamily="34" charset="0"/>
                <a:ea typeface="Poppins" pitchFamily="34" charset="-122"/>
                <a:cs typeface="Poppins" pitchFamily="34" charset="-120"/>
              </a:rPr>
              <a:t>Toys we made</a:t>
            </a:r>
            <a:endParaRPr lang="en-US" sz="4400" dirty="0"/>
          </a:p>
        </p:txBody>
      </p:sp>
      <p:sp>
        <p:nvSpPr>
          <p:cNvPr id="3" name="Text 1"/>
          <p:cNvSpPr/>
          <p:nvPr/>
        </p:nvSpPr>
        <p:spPr>
          <a:xfrm>
            <a:off x="812800" y="1681460"/>
            <a:ext cx="10883392"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F4F1EA"/>
                </a:solidFill>
                <a:latin typeface="Poppins" pitchFamily="34" charset="0"/>
                <a:ea typeface="Poppins" pitchFamily="34" charset="-122"/>
                <a:cs typeface="Poppins" pitchFamily="34" charset="-120"/>
              </a:rPr>
              <a:t>Every toy uses at least one simple machine to move or work.</a:t>
            </a:r>
            <a:endParaRPr lang="en-US" sz="20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2303760"/>
          <a:ext cx="10553700" cy="1863724"/>
        </p:xfrm>
        <a:graphic>
          <a:graphicData uri="http://schemas.openxmlformats.org/drawingml/2006/table">
            <a:tbl>
              <a:tblPr/>
              <a:tblGrid>
                <a:gridCol w="3166110"/>
                <a:gridCol w="3166110"/>
                <a:gridCol w="4221480"/>
              </a:tblGrid>
              <a:tr h="465931">
                <a:tc>
                  <a:txBody>
                    <a:bodyPr/>
                    <a:lstStyle/>
                    <a:p>
                      <a:pPr marL="0" indent="0">
                        <a:lnSpc>
                          <a:spcPts val="2380"/>
                        </a:lnSpc>
                        <a:buNone/>
                      </a:pPr>
                      <a:r>
                        <a:rPr lang="en-US" sz="1700" b="1" dirty="0">
                          <a:solidFill>
                            <a:srgbClr val="F5B335"/>
                          </a:solidFill>
                          <a:latin typeface="Poppins" pitchFamily="34" charset="0"/>
                          <a:ea typeface="Poppins" pitchFamily="34" charset="-122"/>
                          <a:cs typeface="Poppins" pitchFamily="34" charset="-120"/>
                        </a:rPr>
                        <a:t>Toy</a:t>
                      </a:r>
                      <a:endParaRPr lang="en-US" sz="1700" dirty="0">
                        <a:latin typeface="Poppins" charset="0"/>
                        <a:ea typeface="Poppins" charset="0"/>
                        <a:cs typeface="Poppins" charset="0"/>
                      </a:endParaRPr>
                    </a:p>
                  </a:txBody>
                  <a:tcPr marL="75565" marR="75565" marT="75565" marB="75565">
                    <a:lnL w="12700" cap="flat" cmpd="sng" algn="ctr">
                      <a:solidFill>
                        <a:srgbClr val="5C81AE"/>
                      </a:solidFill>
                      <a:prstDash val="solid"/>
                      <a:round/>
                      <a:headEnd type="none" w="med" len="med"/>
                      <a:tailEnd type="none" w="med" len="med"/>
                    </a:lnL>
                    <a:lnR w="12700" cap="flat" cmpd="sng" algn="ctr">
                      <a:solidFill>
                        <a:srgbClr val="475C74"/>
                      </a:solidFill>
                      <a:prstDash val="solid"/>
                      <a:round/>
                      <a:headEnd type="none" w="med" len="med"/>
                      <a:tailEnd type="none" w="med" len="med"/>
                    </a:lnR>
                    <a:lnT w="12700" cap="flat" cmpd="sng" algn="ctr">
                      <a:solidFill>
                        <a:srgbClr val="5C81AE"/>
                      </a:solidFill>
                      <a:prstDash val="solid"/>
                      <a:round/>
                      <a:headEnd type="none" w="med" len="med"/>
                      <a:tailEnd type="none" w="med" len="med"/>
                    </a:lnT>
                    <a:lnB w="12700" cap="flat" cmpd="sng" algn="ctr">
                      <a:solidFill>
                        <a:srgbClr val="475C74"/>
                      </a:solidFill>
                      <a:prstDash val="solid"/>
                      <a:round/>
                      <a:headEnd type="none" w="med" len="med"/>
                      <a:tailEnd type="none" w="med" len="med"/>
                    </a:lnB>
                    <a:solidFill>
                      <a:srgbClr val="14304F"/>
                    </a:solidFill>
                  </a:tcPr>
                </a:tc>
                <a:tc>
                  <a:txBody>
                    <a:bodyPr/>
                    <a:lstStyle/>
                    <a:p>
                      <a:pPr marL="0" indent="0">
                        <a:lnSpc>
                          <a:spcPts val="2380"/>
                        </a:lnSpc>
                        <a:buNone/>
                      </a:pPr>
                      <a:r>
                        <a:rPr lang="en-US" sz="1700" b="1" dirty="0">
                          <a:solidFill>
                            <a:srgbClr val="F5B335"/>
                          </a:solidFill>
                          <a:latin typeface="Poppins" pitchFamily="34" charset="0"/>
                          <a:ea typeface="Poppins" pitchFamily="34" charset="-122"/>
                          <a:cs typeface="Poppins" pitchFamily="34" charset="-120"/>
                        </a:rPr>
                        <a:t>Simple machine</a:t>
                      </a:r>
                      <a:endParaRPr lang="en-US" sz="1700" dirty="0">
                        <a:latin typeface="Poppins" charset="0"/>
                        <a:ea typeface="Poppins" charset="0"/>
                        <a:cs typeface="Poppins" charset="0"/>
                      </a:endParaRPr>
                    </a:p>
                  </a:txBody>
                  <a:tcPr marL="75565" marR="75565" marT="75565" marB="75565">
                    <a:lnL w="12700" cap="flat" cmpd="sng" algn="ctr">
                      <a:solidFill>
                        <a:srgbClr val="475C74"/>
                      </a:solidFill>
                      <a:prstDash val="solid"/>
                      <a:round/>
                      <a:headEnd type="none" w="med" len="med"/>
                      <a:tailEnd type="none" w="med" len="med"/>
                    </a:lnL>
                    <a:lnR w="12700" cap="flat" cmpd="sng" algn="ctr">
                      <a:solidFill>
                        <a:srgbClr val="475C74"/>
                      </a:solidFill>
                      <a:prstDash val="solid"/>
                      <a:round/>
                      <a:headEnd type="none" w="med" len="med"/>
                      <a:tailEnd type="none" w="med" len="med"/>
                    </a:lnR>
                    <a:lnT w="12700" cap="flat" cmpd="sng" algn="ctr">
                      <a:solidFill>
                        <a:srgbClr val="5C81AE"/>
                      </a:solidFill>
                      <a:prstDash val="solid"/>
                      <a:round/>
                      <a:headEnd type="none" w="med" len="med"/>
                      <a:tailEnd type="none" w="med" len="med"/>
                    </a:lnT>
                    <a:lnB w="12700" cap="flat" cmpd="sng" algn="ctr">
                      <a:solidFill>
                        <a:srgbClr val="475C74"/>
                      </a:solidFill>
                      <a:prstDash val="solid"/>
                      <a:round/>
                      <a:headEnd type="none" w="med" len="med"/>
                      <a:tailEnd type="none" w="med" len="med"/>
                    </a:lnB>
                    <a:solidFill>
                      <a:srgbClr val="14304F"/>
                    </a:solidFill>
                  </a:tcPr>
                </a:tc>
                <a:tc>
                  <a:txBody>
                    <a:bodyPr/>
                    <a:lstStyle/>
                    <a:p>
                      <a:pPr marL="0" indent="0">
                        <a:lnSpc>
                          <a:spcPts val="2380"/>
                        </a:lnSpc>
                        <a:buNone/>
                      </a:pPr>
                      <a:r>
                        <a:rPr lang="en-US" sz="1700" b="1" dirty="0">
                          <a:solidFill>
                            <a:srgbClr val="F5B335"/>
                          </a:solidFill>
                          <a:latin typeface="Poppins" pitchFamily="34" charset="0"/>
                          <a:ea typeface="Poppins" pitchFamily="34" charset="-122"/>
                          <a:cs typeface="Poppins" pitchFamily="34" charset="-120"/>
                        </a:rPr>
                        <a:t>How it works</a:t>
                      </a:r>
                      <a:endParaRPr lang="en-US" sz="1700" dirty="0">
                        <a:latin typeface="Poppins" charset="0"/>
                        <a:ea typeface="Poppins" charset="0"/>
                        <a:cs typeface="Poppins" charset="0"/>
                      </a:endParaRPr>
                    </a:p>
                  </a:txBody>
                  <a:tcPr marL="75565" marR="75565" marT="75565" marB="75565">
                    <a:lnL w="12700" cap="flat" cmpd="sng" algn="ctr">
                      <a:solidFill>
                        <a:srgbClr val="475C74"/>
                      </a:solidFill>
                      <a:prstDash val="solid"/>
                      <a:round/>
                      <a:headEnd type="none" w="med" len="med"/>
                      <a:tailEnd type="none" w="med" len="med"/>
                    </a:lnL>
                    <a:lnR w="12700" cap="flat" cmpd="sng" algn="ctr">
                      <a:solidFill>
                        <a:srgbClr val="475C74"/>
                      </a:solidFill>
                      <a:prstDash val="solid"/>
                      <a:round/>
                      <a:headEnd type="none" w="med" len="med"/>
                      <a:tailEnd type="none" w="med" len="med"/>
                    </a:lnR>
                    <a:lnT w="12700" cap="flat" cmpd="sng" algn="ctr">
                      <a:solidFill>
                        <a:srgbClr val="5C81AE"/>
                      </a:solidFill>
                      <a:prstDash val="solid"/>
                      <a:round/>
                      <a:headEnd type="none" w="med" len="med"/>
                      <a:tailEnd type="none" w="med" len="med"/>
                    </a:lnT>
                    <a:lnB w="12700" cap="flat" cmpd="sng" algn="ctr">
                      <a:solidFill>
                        <a:srgbClr val="475C74"/>
                      </a:solidFill>
                      <a:prstDash val="solid"/>
                      <a:round/>
                      <a:headEnd type="none" w="med" len="med"/>
                      <a:tailEnd type="none" w="med" len="med"/>
                    </a:lnB>
                    <a:solidFill>
                      <a:srgbClr val="14304F"/>
                    </a:solidFill>
                  </a:tcPr>
                </a:tc>
              </a:tr>
              <a:tr h="465931">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[Toy name]</a:t>
                      </a:r>
                      <a:endParaRPr lang="en-US" sz="1700" dirty="0">
                        <a:latin typeface="Poppins" charset="0"/>
                        <a:ea typeface="Poppins" charset="0"/>
                        <a:cs typeface="Poppins" charset="0"/>
                      </a:endParaRPr>
                    </a:p>
                  </a:txBody>
                  <a:tcPr marL="75565" marR="75565" marT="75565" marB="75565">
                    <a:lnL w="12700" cap="flat" cmpd="sng" algn="ctr">
                      <a:solidFill>
                        <a:srgbClr val="5C81AE"/>
                      </a:solidFill>
                      <a:prstDash val="solid"/>
                      <a:round/>
                      <a:headEnd type="none" w="med" len="med"/>
                      <a:tailEnd type="none" w="med" len="med"/>
                    </a:lnL>
                    <a:lnR w="12700" cap="flat" cmpd="sng" algn="ctr">
                      <a:solidFill>
                        <a:srgbClr val="4F6D8D"/>
                      </a:solidFill>
                      <a:prstDash val="solid"/>
                      <a:round/>
                      <a:headEnd type="none" w="med" len="med"/>
                      <a:tailEnd type="none" w="med" len="med"/>
                    </a:lnR>
                    <a:lnT w="12700" cap="flat" cmpd="sng" algn="ctr">
                      <a:solidFill>
                        <a:srgbClr val="475C74"/>
                      </a:solidFill>
                      <a:prstDash val="solid"/>
                      <a:round/>
                      <a:headEnd type="none" w="med" len="med"/>
                      <a:tailEnd type="none" w="med" len="med"/>
                    </a:lnT>
                    <a:lnB w="12700" cap="flat" cmpd="sng" algn="ctr">
                      <a:solidFill>
                        <a:srgbClr val="4F6D8D"/>
                      </a:solidFill>
                      <a:prstDash val="solid"/>
                      <a:round/>
                      <a:headEnd type="none" w="med" len="med"/>
                      <a:tailEnd type="none" w="med" len="med"/>
                    </a:lnB>
                    <a:solidFill>
                      <a:srgbClr val="1F4670"/>
                    </a:solidFill>
                  </a:tcPr>
                </a:tc>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[Machine]</a:t>
                      </a:r>
                      <a:endParaRPr lang="en-US" sz="1700" dirty="0">
                        <a:latin typeface="Poppins" charset="0"/>
                        <a:ea typeface="Poppins" charset="0"/>
                        <a:cs typeface="Poppins" charset="0"/>
                      </a:endParaRPr>
                    </a:p>
                  </a:txBody>
                  <a:tcPr marL="75565" marR="75565" marT="75565" marB="75565">
                    <a:lnL w="12700" cap="flat" cmpd="sng" algn="ctr">
                      <a:solidFill>
                        <a:srgbClr val="4F6D8D"/>
                      </a:solidFill>
                      <a:prstDash val="solid"/>
                      <a:round/>
                      <a:headEnd type="none" w="med" len="med"/>
                      <a:tailEnd type="none" w="med" len="med"/>
                    </a:lnL>
                    <a:lnR w="12700" cap="flat" cmpd="sng" algn="ctr">
                      <a:solidFill>
                        <a:srgbClr val="4F6D8D"/>
                      </a:solidFill>
                      <a:prstDash val="solid"/>
                      <a:round/>
                      <a:headEnd type="none" w="med" len="med"/>
                      <a:tailEnd type="none" w="med" len="med"/>
                    </a:lnR>
                    <a:lnT w="12700" cap="flat" cmpd="sng" algn="ctr">
                      <a:solidFill>
                        <a:srgbClr val="475C74"/>
                      </a:solidFill>
                      <a:prstDash val="solid"/>
                      <a:round/>
                      <a:headEnd type="none" w="med" len="med"/>
                      <a:tailEnd type="none" w="med" len="med"/>
                    </a:lnT>
                    <a:lnB w="12700" cap="flat" cmpd="sng" algn="ctr">
                      <a:solidFill>
                        <a:srgbClr val="4F6D8D"/>
                      </a:solidFill>
                      <a:prstDash val="solid"/>
                      <a:round/>
                      <a:headEnd type="none" w="med" len="med"/>
                      <a:tailEnd type="none" w="med" len="med"/>
                    </a:lnB>
                    <a:solidFill>
                      <a:srgbClr val="1F4670"/>
                    </a:solidFill>
                  </a:tcPr>
                </a:tc>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[One line]</a:t>
                      </a:r>
                      <a:endParaRPr lang="en-US" sz="1700" dirty="0">
                        <a:latin typeface="Poppins" charset="0"/>
                        <a:ea typeface="Poppins" charset="0"/>
                        <a:cs typeface="Poppins" charset="0"/>
                      </a:endParaRPr>
                    </a:p>
                  </a:txBody>
                  <a:tcPr marL="75565" marR="75565" marT="75565" marB="75565">
                    <a:lnL w="12700" cap="flat" cmpd="sng" algn="ctr">
                      <a:solidFill>
                        <a:srgbClr val="4F6D8D"/>
                      </a:solidFill>
                      <a:prstDash val="solid"/>
                      <a:round/>
                      <a:headEnd type="none" w="med" len="med"/>
                      <a:tailEnd type="none" w="med" len="med"/>
                    </a:lnL>
                    <a:lnR w="12700" cap="flat" cmpd="sng" algn="ctr">
                      <a:solidFill>
                        <a:srgbClr val="4F6D8D"/>
                      </a:solidFill>
                      <a:prstDash val="solid"/>
                      <a:round/>
                      <a:headEnd type="none" w="med" len="med"/>
                      <a:tailEnd type="none" w="med" len="med"/>
                    </a:lnR>
                    <a:lnT w="12700" cap="flat" cmpd="sng" algn="ctr">
                      <a:solidFill>
                        <a:srgbClr val="475C74"/>
                      </a:solidFill>
                      <a:prstDash val="solid"/>
                      <a:round/>
                      <a:headEnd type="none" w="med" len="med"/>
                      <a:tailEnd type="none" w="med" len="med"/>
                    </a:lnT>
                    <a:lnB w="12700" cap="flat" cmpd="sng" algn="ctr">
                      <a:solidFill>
                        <a:srgbClr val="4F6D8D"/>
                      </a:solidFill>
                      <a:prstDash val="solid"/>
                      <a:round/>
                      <a:headEnd type="none" w="med" len="med"/>
                      <a:tailEnd type="none" w="med" len="med"/>
                    </a:lnB>
                    <a:solidFill>
                      <a:srgbClr val="1F4670"/>
                    </a:solidFill>
                  </a:tcPr>
                </a:tc>
              </a:tr>
              <a:tr h="465931">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[Toy name]</a:t>
                      </a:r>
                      <a:endParaRPr lang="en-US" sz="1700" dirty="0">
                        <a:latin typeface="Poppins" charset="0"/>
                        <a:ea typeface="Poppins" charset="0"/>
                        <a:cs typeface="Poppins" charset="0"/>
                      </a:endParaRPr>
                    </a:p>
                  </a:txBody>
                  <a:tcPr marL="75565" marR="75565" marT="75565" marB="75565">
                    <a:lnL w="12700" cap="flat" cmpd="sng" algn="ctr">
                      <a:solidFill>
                        <a:srgbClr val="5C81AE"/>
                      </a:solidFill>
                      <a:prstDash val="solid"/>
                      <a:round/>
                      <a:headEnd type="none" w="med" len="med"/>
                      <a:tailEnd type="none" w="med" len="med"/>
                    </a:lnL>
                    <a:lnR w="12700" cap="flat" cmpd="sng" algn="ctr">
                      <a:solidFill>
                        <a:srgbClr val="537599"/>
                      </a:solidFill>
                      <a:prstDash val="solid"/>
                      <a:round/>
                      <a:headEnd type="none" w="med" len="med"/>
                      <a:tailEnd type="none" w="med" len="med"/>
                    </a:lnR>
                    <a:lnT w="12700" cap="flat" cmpd="sng" algn="ctr">
                      <a:solidFill>
                        <a:srgbClr val="4F6D8D"/>
                      </a:solidFill>
                      <a:prstDash val="solid"/>
                      <a:round/>
                      <a:headEnd type="none" w="med" len="med"/>
                      <a:tailEnd type="none" w="med" len="med"/>
                    </a:lnT>
                    <a:lnB w="12700" cap="flat" cmpd="sng" algn="ctr">
                      <a:solidFill>
                        <a:srgbClr val="537599"/>
                      </a:solidFill>
                      <a:prstDash val="solid"/>
                      <a:round/>
                      <a:headEnd type="none" w="med" len="med"/>
                      <a:tailEnd type="none" w="med" len="med"/>
                    </a:lnB>
                    <a:solidFill>
                      <a:srgbClr val="24507F"/>
                    </a:solidFill>
                  </a:tcPr>
                </a:tc>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[Machine]</a:t>
                      </a:r>
                      <a:endParaRPr lang="en-US" sz="1700" dirty="0">
                        <a:latin typeface="Poppins" charset="0"/>
                        <a:ea typeface="Poppins" charset="0"/>
                        <a:cs typeface="Poppins" charset="0"/>
                      </a:endParaRPr>
                    </a:p>
                  </a:txBody>
                  <a:tcPr marL="75565" marR="75565" marT="75565" marB="75565">
                    <a:lnL w="12700" cap="flat" cmpd="sng" algn="ctr">
                      <a:solidFill>
                        <a:srgbClr val="537599"/>
                      </a:solidFill>
                      <a:prstDash val="solid"/>
                      <a:round/>
                      <a:headEnd type="none" w="med" len="med"/>
                      <a:tailEnd type="none" w="med" len="med"/>
                    </a:lnL>
                    <a:lnR w="12700" cap="flat" cmpd="sng" algn="ctr">
                      <a:solidFill>
                        <a:srgbClr val="537599"/>
                      </a:solidFill>
                      <a:prstDash val="solid"/>
                      <a:round/>
                      <a:headEnd type="none" w="med" len="med"/>
                      <a:tailEnd type="none" w="med" len="med"/>
                    </a:lnR>
                    <a:lnT w="12700" cap="flat" cmpd="sng" algn="ctr">
                      <a:solidFill>
                        <a:srgbClr val="4F6D8D"/>
                      </a:solidFill>
                      <a:prstDash val="solid"/>
                      <a:round/>
                      <a:headEnd type="none" w="med" len="med"/>
                      <a:tailEnd type="none" w="med" len="med"/>
                    </a:lnT>
                    <a:lnB w="12700" cap="flat" cmpd="sng" algn="ctr">
                      <a:solidFill>
                        <a:srgbClr val="537599"/>
                      </a:solidFill>
                      <a:prstDash val="solid"/>
                      <a:round/>
                      <a:headEnd type="none" w="med" len="med"/>
                      <a:tailEnd type="none" w="med" len="med"/>
                    </a:lnB>
                    <a:solidFill>
                      <a:srgbClr val="24507F"/>
                    </a:solidFill>
                  </a:tcPr>
                </a:tc>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[One line]</a:t>
                      </a:r>
                      <a:endParaRPr lang="en-US" sz="1700" dirty="0">
                        <a:latin typeface="Poppins" charset="0"/>
                        <a:ea typeface="Poppins" charset="0"/>
                        <a:cs typeface="Poppins" charset="0"/>
                      </a:endParaRPr>
                    </a:p>
                  </a:txBody>
                  <a:tcPr marL="75565" marR="75565" marT="75565" marB="75565">
                    <a:lnL w="12700" cap="flat" cmpd="sng" algn="ctr">
                      <a:solidFill>
                        <a:srgbClr val="537599"/>
                      </a:solidFill>
                      <a:prstDash val="solid"/>
                      <a:round/>
                      <a:headEnd type="none" w="med" len="med"/>
                      <a:tailEnd type="none" w="med" len="med"/>
                    </a:lnL>
                    <a:lnR w="12700" cap="flat" cmpd="sng" algn="ctr">
                      <a:solidFill>
                        <a:srgbClr val="537599"/>
                      </a:solidFill>
                      <a:prstDash val="solid"/>
                      <a:round/>
                      <a:headEnd type="none" w="med" len="med"/>
                      <a:tailEnd type="none" w="med" len="med"/>
                    </a:lnR>
                    <a:lnT w="12700" cap="flat" cmpd="sng" algn="ctr">
                      <a:solidFill>
                        <a:srgbClr val="4F6D8D"/>
                      </a:solidFill>
                      <a:prstDash val="solid"/>
                      <a:round/>
                      <a:headEnd type="none" w="med" len="med"/>
                      <a:tailEnd type="none" w="med" len="med"/>
                    </a:lnT>
                    <a:lnB w="12700" cap="flat" cmpd="sng" algn="ctr">
                      <a:solidFill>
                        <a:srgbClr val="537599"/>
                      </a:solidFill>
                      <a:prstDash val="solid"/>
                      <a:round/>
                      <a:headEnd type="none" w="med" len="med"/>
                      <a:tailEnd type="none" w="med" len="med"/>
                    </a:lnB>
                    <a:solidFill>
                      <a:srgbClr val="24507F"/>
                    </a:solidFill>
                  </a:tcPr>
                </a:tc>
              </a:tr>
              <a:tr h="465931">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[Toy name]</a:t>
                      </a:r>
                      <a:endParaRPr lang="en-US" sz="1700" dirty="0">
                        <a:latin typeface="Poppins" charset="0"/>
                        <a:ea typeface="Poppins" charset="0"/>
                        <a:cs typeface="Poppins" charset="0"/>
                      </a:endParaRPr>
                    </a:p>
                  </a:txBody>
                  <a:tcPr marL="75565" marR="75565" marT="75565" marB="75565">
                    <a:lnL w="12700" cap="flat" cmpd="sng" algn="ctr">
                      <a:solidFill>
                        <a:srgbClr val="5C81AE"/>
                      </a:solidFill>
                      <a:prstDash val="solid"/>
                      <a:round/>
                      <a:headEnd type="none" w="med" len="med"/>
                      <a:tailEnd type="none" w="med" len="med"/>
                    </a:lnL>
                    <a:lnR w="12700" cap="flat" cmpd="sng" algn="ctr">
                      <a:solidFill>
                        <a:srgbClr val="4F6D8D"/>
                      </a:solidFill>
                      <a:prstDash val="solid"/>
                      <a:round/>
                      <a:headEnd type="none" w="med" len="med"/>
                      <a:tailEnd type="none" w="med" len="med"/>
                    </a:lnR>
                    <a:lnT w="12700" cap="flat" cmpd="sng" algn="ctr">
                      <a:solidFill>
                        <a:srgbClr val="537599"/>
                      </a:solidFill>
                      <a:prstDash val="solid"/>
                      <a:round/>
                      <a:headEnd type="none" w="med" len="med"/>
                      <a:tailEnd type="none" w="med" len="med"/>
                    </a:lnT>
                    <a:lnB w="12700" cap="flat" cmpd="sng" algn="ctr">
                      <a:solidFill>
                        <a:srgbClr val="4F6D8D"/>
                      </a:solidFill>
                      <a:prstDash val="solid"/>
                      <a:round/>
                      <a:headEnd type="none" w="med" len="med"/>
                      <a:tailEnd type="none" w="med" len="med"/>
                    </a:lnB>
                    <a:solidFill>
                      <a:srgbClr val="1F4670"/>
                    </a:solidFill>
                  </a:tcPr>
                </a:tc>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[Machine]</a:t>
                      </a:r>
                      <a:endParaRPr lang="en-US" sz="1700" dirty="0">
                        <a:latin typeface="Poppins" charset="0"/>
                        <a:ea typeface="Poppins" charset="0"/>
                        <a:cs typeface="Poppins" charset="0"/>
                      </a:endParaRPr>
                    </a:p>
                  </a:txBody>
                  <a:tcPr marL="75565" marR="75565" marT="75565" marB="75565">
                    <a:lnL w="12700" cap="flat" cmpd="sng" algn="ctr">
                      <a:solidFill>
                        <a:srgbClr val="4F6D8D"/>
                      </a:solidFill>
                      <a:prstDash val="solid"/>
                      <a:round/>
                      <a:headEnd type="none" w="med" len="med"/>
                      <a:tailEnd type="none" w="med" len="med"/>
                    </a:lnL>
                    <a:lnR w="12700" cap="flat" cmpd="sng" algn="ctr">
                      <a:solidFill>
                        <a:srgbClr val="4F6D8D"/>
                      </a:solidFill>
                      <a:prstDash val="solid"/>
                      <a:round/>
                      <a:headEnd type="none" w="med" len="med"/>
                      <a:tailEnd type="none" w="med" len="med"/>
                    </a:lnR>
                    <a:lnT w="12700" cap="flat" cmpd="sng" algn="ctr">
                      <a:solidFill>
                        <a:srgbClr val="537599"/>
                      </a:solidFill>
                      <a:prstDash val="solid"/>
                      <a:round/>
                      <a:headEnd type="none" w="med" len="med"/>
                      <a:tailEnd type="none" w="med" len="med"/>
                    </a:lnT>
                    <a:lnB w="12700" cap="flat" cmpd="sng" algn="ctr">
                      <a:solidFill>
                        <a:srgbClr val="4F6D8D"/>
                      </a:solidFill>
                      <a:prstDash val="solid"/>
                      <a:round/>
                      <a:headEnd type="none" w="med" len="med"/>
                      <a:tailEnd type="none" w="med" len="med"/>
                    </a:lnB>
                    <a:solidFill>
                      <a:srgbClr val="1F4670"/>
                    </a:solidFill>
                  </a:tcPr>
                </a:tc>
                <a:tc>
                  <a:txBody>
                    <a:bodyPr/>
                    <a:lstStyle/>
                    <a:p>
                      <a:pPr marL="0" indent="0">
                        <a:lnSpc>
                          <a:spcPts val="2380"/>
                        </a:lnSpc>
                        <a:buNone/>
                      </a:pPr>
                      <a:r>
                        <a:rPr lang="en-US" sz="1700" dirty="0">
                          <a:solidFill>
                            <a:srgbClr val="F4F1EA"/>
                          </a:solidFill>
                          <a:latin typeface="Poppins" pitchFamily="34" charset="0"/>
                          <a:ea typeface="Poppins" pitchFamily="34" charset="-122"/>
                          <a:cs typeface="Poppins" pitchFamily="34" charset="-120"/>
                        </a:rPr>
                        <a:t>[One line]</a:t>
                      </a:r>
                      <a:endParaRPr lang="en-US" sz="1700" dirty="0">
                        <a:latin typeface="Poppins" charset="0"/>
                        <a:ea typeface="Poppins" charset="0"/>
                        <a:cs typeface="Poppins" charset="0"/>
                      </a:endParaRPr>
                    </a:p>
                  </a:txBody>
                  <a:tcPr marL="75565" marR="75565" marT="75565" marB="75565">
                    <a:lnL w="12700" cap="flat" cmpd="sng" algn="ctr">
                      <a:solidFill>
                        <a:srgbClr val="4F6D8D"/>
                      </a:solidFill>
                      <a:prstDash val="solid"/>
                      <a:round/>
                      <a:headEnd type="none" w="med" len="med"/>
                      <a:tailEnd type="none" w="med" len="med"/>
                    </a:lnL>
                    <a:lnR w="12700" cap="flat" cmpd="sng" algn="ctr">
                      <a:solidFill>
                        <a:srgbClr val="4F6D8D"/>
                      </a:solidFill>
                      <a:prstDash val="solid"/>
                      <a:round/>
                      <a:headEnd type="none" w="med" len="med"/>
                      <a:tailEnd type="none" w="med" len="med"/>
                    </a:lnR>
                    <a:lnT w="12700" cap="flat" cmpd="sng" algn="ctr">
                      <a:solidFill>
                        <a:srgbClr val="537599"/>
                      </a:solidFill>
                      <a:prstDash val="solid"/>
                      <a:round/>
                      <a:headEnd type="none" w="med" len="med"/>
                      <a:tailEnd type="none" w="med" len="med"/>
                    </a:lnT>
                    <a:lnB w="12700" cap="flat" cmpd="sng" algn="ctr">
                      <a:solidFill>
                        <a:srgbClr val="4F6D8D"/>
                      </a:solidFill>
                      <a:prstDash val="solid"/>
                      <a:round/>
                      <a:headEnd type="none" w="med" len="med"/>
                      <a:tailEnd type="none" w="med" len="med"/>
                    </a:lnB>
                    <a:solidFill>
                      <a:srgbClr val="1F4670"/>
                    </a:solidFill>
                  </a:tcPr>
                </a:tc>
              </a:tr>
            </a:tbl>
          </a:graphicData>
        </a:graphic>
      </p:graphicFrame>
      <p:sp>
        <p:nvSpPr>
          <p:cNvPr id="5" name="Text 2"/>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6E2F0"/>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6" name="Text 3"/>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D6E2F0"/>
                </a:solidFill>
                <a:latin typeface="Poppins" pitchFamily="34" charset="0"/>
                <a:ea typeface="Poppins" pitchFamily="34" charset="-122"/>
                <a:cs typeface="Poppins" pitchFamily="34" charset="-120"/>
              </a:rPr>
              <a:t>10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4304F"/>
        </a:solidFill>
        <a:effectLst/>
      </p:bgPr>
    </p:bg>
    <p:spTree>
      <p:nvGrpSpPr>
        <p:cNvPr id="1" name=""/>
        <p:cNvGrpSpPr/>
        <p:nvPr/>
      </p:nvGrpSpPr>
      <p:grpSpPr>
        <a:xfrm>
          <a:off x="0" y="0"/>
          <a:ext cx="0" cy="0"/>
          <a:chOff x="0" y="0"/>
          <a:chExt cx="0" cy="0"/>
        </a:xfrm>
      </p:grpSpPr>
      <p:sp>
        <p:nvSpPr>
          <p:cNvPr id="2" name="Text 0"/>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9C9DC"/>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3" name="Text 1"/>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B9C9DC"/>
                </a:solidFill>
                <a:latin typeface="Poppins" pitchFamily="34" charset="0"/>
                <a:ea typeface="Poppins" pitchFamily="34" charset="-122"/>
                <a:cs typeface="Poppins" pitchFamily="34" charset="-120"/>
              </a:rPr>
              <a:t>11 / 12</a:t>
            </a:r>
            <a:endParaRPr lang="en-US" sz="1200" dirty="0"/>
          </a:p>
        </p:txBody>
      </p:sp>
      <p:sp>
        <p:nvSpPr>
          <p:cNvPr id="4" name="Text 2"/>
          <p:cNvSpPr>
            <a:spLocks noGrp="1"/>
          </p:cNvSpPr>
          <p:nvPr>
            <p:ph type="title"/>
          </p:nvPr>
        </p:nvSpPr>
        <p:spPr>
          <a:xfrm>
            <a:off x="812800" y="812800"/>
            <a:ext cx="10883392" cy="640060"/>
          </a:xfrm>
          <a:prstGeom prst="rect">
            <a:avLst/>
          </a:prstGeom>
          <a:noFill/>
          <a:ln/>
        </p:spPr>
        <p:txBody>
          <a:bodyPr wrap="square" lIns="0" tIns="0" rIns="0" bIns="0" rtlCol="0" anchor="t">
            <a:normAutofit/>
          </a:bodyPr>
          <a:lstStyle/>
          <a:p>
            <a:pPr marL="0" indent="0" algn="l">
              <a:lnSpc>
                <a:spcPts val="4840"/>
              </a:lnSpc>
              <a:buNone/>
            </a:pPr>
            <a:r>
              <a:rPr lang="en-US" sz="4400" b="1" i="0" dirty="0">
                <a:solidFill>
                  <a:srgbClr val="F4F1EA"/>
                </a:solidFill>
                <a:latin typeface="Poppins" pitchFamily="34" charset="0"/>
                <a:ea typeface="Poppins" pitchFamily="34" charset="-122"/>
                <a:cs typeface="Poppins" pitchFamily="34" charset="-120"/>
              </a:rPr>
              <a:t>See it in action</a:t>
            </a:r>
            <a:endParaRPr lang="en-US" sz="4400" dirty="0"/>
          </a:p>
        </p:txBody>
      </p:sp>
      <p:sp>
        <p:nvSpPr>
          <p:cNvPr id="5" name="Text 3"/>
          <p:cNvSpPr/>
          <p:nvPr/>
        </p:nvSpPr>
        <p:spPr>
          <a:xfrm>
            <a:off x="812800" y="2667000"/>
            <a:ext cx="7900924"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F4F1EA"/>
                </a:solidFill>
                <a:latin typeface="Poppins" pitchFamily="34" charset="0"/>
                <a:ea typeface="Poppins" pitchFamily="34" charset="-122"/>
                <a:cs typeface="Poppins" pitchFamily="34" charset="-120"/>
              </a:rPr>
              <a:t>A student shows the toy made in our Toys Making activity.</a:t>
            </a:r>
            <a:endParaRPr lang="en-US" sz="2000" dirty="0"/>
          </a:p>
        </p:txBody>
      </p:sp>
      <p:sp>
        <p:nvSpPr>
          <p:cNvPr id="6" name="Text 4"/>
          <p:cNvSpPr/>
          <p:nvPr/>
        </p:nvSpPr>
        <p:spPr>
          <a:xfrm>
            <a:off x="812800" y="3225800"/>
            <a:ext cx="790092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While watching, look for</a:t>
            </a:r>
            <a:endParaRPr lang="en-US" sz="2000" dirty="0"/>
          </a:p>
        </p:txBody>
      </p:sp>
      <p:sp>
        <p:nvSpPr>
          <p:cNvPr id="7" name="Text 5"/>
          <p:cNvSpPr/>
          <p:nvPr/>
        </p:nvSpPr>
        <p:spPr>
          <a:xfrm>
            <a:off x="849884" y="3733800"/>
            <a:ext cx="7856220" cy="1054100"/>
          </a:xfrm>
          <a:prstGeom prst="rect">
            <a:avLst/>
          </a:prstGeom>
          <a:noFill/>
          <a:ln/>
        </p:spPr>
        <p:txBody>
          <a:bodyPr wrap="square" lIns="0" tIns="0" rIns="0" bIns="0" rtlCol="0" anchor="t">
            <a:normAutofit/>
          </a:bodyPr>
          <a:lstStyle/>
          <a:p>
            <a:pPr marL="216916" indent="-216916" algn="l">
              <a:lnSpc>
                <a:spcPts val="2700"/>
              </a:lnSpc>
              <a:buSzPct val="100000"/>
              <a:buChar char="•"/>
            </a:pPr>
            <a:r>
              <a:rPr lang="en-US" sz="1800" dirty="0">
                <a:solidFill>
                  <a:srgbClr val="F4F1EA"/>
                </a:solidFill>
                <a:latin typeface="Poppins" pitchFamily="34" charset="0"/>
                <a:ea typeface="Poppins" pitchFamily="34" charset="-122"/>
                <a:cs typeface="Poppins" pitchFamily="34" charset="-120"/>
              </a:rPr>
              <a:t>Which simple machine is used</a:t>
            </a:r>
            <a:endParaRPr lang="en-US" sz="1800" dirty="0"/>
          </a:p>
          <a:p>
            <a:pPr marL="216916" indent="-216916" algn="l">
              <a:lnSpc>
                <a:spcPts val="2700"/>
              </a:lnSpc>
              <a:buSzPct val="100000"/>
              <a:buChar char="•"/>
            </a:pPr>
            <a:r>
              <a:rPr lang="en-US" sz="1800" dirty="0">
                <a:solidFill>
                  <a:srgbClr val="F4F1EA"/>
                </a:solidFill>
                <a:latin typeface="Poppins" pitchFamily="34" charset="0"/>
                <a:ea typeface="Poppins" pitchFamily="34" charset="-122"/>
                <a:cs typeface="Poppins" pitchFamily="34" charset="-120"/>
              </a:rPr>
              <a:t>Where the effort is applied</a:t>
            </a:r>
            <a:endParaRPr lang="en-US" sz="1800" dirty="0"/>
          </a:p>
          <a:p>
            <a:pPr marL="216916" indent="-216916" algn="l">
              <a:lnSpc>
                <a:spcPts val="2700"/>
              </a:lnSpc>
              <a:buSzPct val="100000"/>
              <a:buChar char="•"/>
            </a:pPr>
            <a:r>
              <a:rPr lang="en-US" sz="1800" dirty="0">
                <a:solidFill>
                  <a:srgbClr val="F4F1EA"/>
                </a:solidFill>
                <a:latin typeface="Poppins" pitchFamily="34" charset="0"/>
                <a:ea typeface="Poppins" pitchFamily="34" charset="-122"/>
                <a:cs typeface="Poppins" pitchFamily="34" charset="-120"/>
              </a:rPr>
              <a:t>What load the toy moves</a:t>
            </a:r>
            <a:endParaRPr lang="en-US" sz="1800" dirty="0"/>
          </a:p>
        </p:txBody>
      </p:sp>
      <p:pic>
        <p:nvPicPr>
          <p:cNvPr id="8" name="Image 0" descr="Student demonstrating a toy made with simple machines"/>
          <p:cNvPicPr>
            <a:picLocks noChangeAspect="1"/>
          </p:cNvPicPr>
          <p:nvPr/>
        </p:nvPicPr>
        <p:blipFill>
          <a:blip r:embed="rId3"/>
          <a:srcRect/>
          <a:stretch/>
        </p:blipFill>
        <p:spPr>
          <a:xfrm>
            <a:off x="9093200" y="1682750"/>
            <a:ext cx="2286000" cy="4064000"/>
          </a:xfrm>
          <a:prstGeom prst="roundRect">
            <a:avLst>
              <a:gd name="adj" fmla="val 5556"/>
            </a:avLst>
          </a:prstGeom>
        </p:spPr>
      </p:pic>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B335"/>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640060"/>
          </a:xfrm>
          <a:prstGeom prst="rect">
            <a:avLst/>
          </a:prstGeom>
          <a:noFill/>
          <a:ln/>
        </p:spPr>
        <p:txBody>
          <a:bodyPr wrap="square" lIns="0" tIns="0" rIns="0" bIns="0" rtlCol="0" anchor="t">
            <a:normAutofit/>
          </a:bodyPr>
          <a:lstStyle/>
          <a:p>
            <a:pPr marL="0" indent="0" algn="l">
              <a:lnSpc>
                <a:spcPts val="4840"/>
              </a:lnSpc>
              <a:buNone/>
            </a:pPr>
            <a:r>
              <a:rPr lang="en-US" sz="4400" b="1" i="0" dirty="0">
                <a:solidFill>
                  <a:srgbClr val="14304F"/>
                </a:solidFill>
                <a:latin typeface="Poppins" pitchFamily="34" charset="0"/>
                <a:ea typeface="Poppins" pitchFamily="34" charset="-122"/>
                <a:cs typeface="Poppins" pitchFamily="34" charset="-120"/>
              </a:rPr>
              <a:t>What the children learned</a:t>
            </a:r>
            <a:endParaRPr lang="en-US" sz="4400" dirty="0"/>
          </a:p>
        </p:txBody>
      </p:sp>
      <p:sp>
        <p:nvSpPr>
          <p:cNvPr id="3" name="Shape 1"/>
          <p:cNvSpPr/>
          <p:nvPr/>
        </p:nvSpPr>
        <p:spPr>
          <a:xfrm>
            <a:off x="812800" y="1732260"/>
            <a:ext cx="2489200" cy="1676400"/>
          </a:xfrm>
          <a:prstGeom prst="roundRect">
            <a:avLst>
              <a:gd name="adj" fmla="val 7576"/>
            </a:avLst>
          </a:prstGeom>
          <a:solidFill>
            <a:srgbClr val="14304F"/>
          </a:solidFill>
          <a:ln/>
        </p:spPr>
      </p:sp>
      <p:sp>
        <p:nvSpPr>
          <p:cNvPr id="4" name="Text 2"/>
          <p:cNvSpPr/>
          <p:nvPr/>
        </p:nvSpPr>
        <p:spPr>
          <a:xfrm>
            <a:off x="1041400" y="1960860"/>
            <a:ext cx="209296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Creativity</a:t>
            </a:r>
            <a:endParaRPr lang="en-US" sz="2000" dirty="0"/>
          </a:p>
        </p:txBody>
      </p:sp>
      <p:sp>
        <p:nvSpPr>
          <p:cNvPr id="5" name="Text 3"/>
          <p:cNvSpPr/>
          <p:nvPr/>
        </p:nvSpPr>
        <p:spPr>
          <a:xfrm>
            <a:off x="1041400" y="2341860"/>
            <a:ext cx="209296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4F1EA"/>
                </a:solidFill>
                <a:latin typeface="Poppins" pitchFamily="34" charset="0"/>
                <a:ea typeface="Poppins" pitchFamily="34" charset="-122"/>
                <a:cs typeface="Poppins" pitchFamily="34" charset="-120"/>
              </a:rPr>
              <a:t>Turning ideas into toys</a:t>
            </a:r>
            <a:endParaRPr lang="en-US" sz="1500" dirty="0"/>
          </a:p>
        </p:txBody>
      </p:sp>
      <p:sp>
        <p:nvSpPr>
          <p:cNvPr id="6" name="Shape 4"/>
          <p:cNvSpPr/>
          <p:nvPr/>
        </p:nvSpPr>
        <p:spPr>
          <a:xfrm>
            <a:off x="3505200" y="1732260"/>
            <a:ext cx="2489200" cy="1676400"/>
          </a:xfrm>
          <a:prstGeom prst="roundRect">
            <a:avLst>
              <a:gd name="adj" fmla="val 7576"/>
            </a:avLst>
          </a:prstGeom>
          <a:solidFill>
            <a:srgbClr val="14304F"/>
          </a:solidFill>
          <a:ln/>
        </p:spPr>
      </p:sp>
      <p:sp>
        <p:nvSpPr>
          <p:cNvPr id="7" name="Text 5"/>
          <p:cNvSpPr/>
          <p:nvPr/>
        </p:nvSpPr>
        <p:spPr>
          <a:xfrm>
            <a:off x="3733800" y="1960860"/>
            <a:ext cx="2092960" cy="6350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Problem solving</a:t>
            </a:r>
            <a:endParaRPr lang="en-US" sz="2000" dirty="0"/>
          </a:p>
        </p:txBody>
      </p:sp>
      <p:sp>
        <p:nvSpPr>
          <p:cNvPr id="8" name="Text 6"/>
          <p:cNvSpPr/>
          <p:nvPr/>
        </p:nvSpPr>
        <p:spPr>
          <a:xfrm>
            <a:off x="3733800" y="2646660"/>
            <a:ext cx="209296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4F1EA"/>
                </a:solidFill>
                <a:latin typeface="Poppins" pitchFamily="34" charset="0"/>
                <a:ea typeface="Poppins" pitchFamily="34" charset="-122"/>
                <a:cs typeface="Poppins" pitchFamily="34" charset="-120"/>
              </a:rPr>
              <a:t>Fixing what did not work</a:t>
            </a:r>
            <a:endParaRPr lang="en-US" sz="1500" dirty="0"/>
          </a:p>
        </p:txBody>
      </p:sp>
      <p:sp>
        <p:nvSpPr>
          <p:cNvPr id="9" name="Shape 7"/>
          <p:cNvSpPr/>
          <p:nvPr/>
        </p:nvSpPr>
        <p:spPr>
          <a:xfrm>
            <a:off x="6197600" y="1732260"/>
            <a:ext cx="2489200" cy="1676400"/>
          </a:xfrm>
          <a:prstGeom prst="roundRect">
            <a:avLst>
              <a:gd name="adj" fmla="val 7576"/>
            </a:avLst>
          </a:prstGeom>
          <a:solidFill>
            <a:srgbClr val="14304F"/>
          </a:solidFill>
          <a:ln/>
        </p:spPr>
      </p:sp>
      <p:sp>
        <p:nvSpPr>
          <p:cNvPr id="10" name="Text 8"/>
          <p:cNvSpPr/>
          <p:nvPr/>
        </p:nvSpPr>
        <p:spPr>
          <a:xfrm>
            <a:off x="6426200" y="1960860"/>
            <a:ext cx="209296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Teamwork</a:t>
            </a:r>
            <a:endParaRPr lang="en-US" sz="2000" dirty="0"/>
          </a:p>
        </p:txBody>
      </p:sp>
      <p:sp>
        <p:nvSpPr>
          <p:cNvPr id="11" name="Text 9"/>
          <p:cNvSpPr/>
          <p:nvPr/>
        </p:nvSpPr>
        <p:spPr>
          <a:xfrm>
            <a:off x="6426200" y="2341860"/>
            <a:ext cx="209296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4F1EA"/>
                </a:solidFill>
                <a:latin typeface="Poppins" pitchFamily="34" charset="0"/>
                <a:ea typeface="Poppins" pitchFamily="34" charset="-122"/>
                <a:cs typeface="Poppins" pitchFamily="34" charset="-120"/>
              </a:rPr>
              <a:t>Building and sharing together</a:t>
            </a:r>
            <a:endParaRPr lang="en-US" sz="1500" dirty="0"/>
          </a:p>
        </p:txBody>
      </p:sp>
      <p:sp>
        <p:nvSpPr>
          <p:cNvPr id="12" name="Shape 10"/>
          <p:cNvSpPr/>
          <p:nvPr/>
        </p:nvSpPr>
        <p:spPr>
          <a:xfrm>
            <a:off x="8890000" y="1732260"/>
            <a:ext cx="2489200" cy="1676400"/>
          </a:xfrm>
          <a:prstGeom prst="roundRect">
            <a:avLst>
              <a:gd name="adj" fmla="val 7576"/>
            </a:avLst>
          </a:prstGeom>
          <a:solidFill>
            <a:srgbClr val="14304F"/>
          </a:solidFill>
          <a:ln/>
        </p:spPr>
      </p:sp>
      <p:sp>
        <p:nvSpPr>
          <p:cNvPr id="13" name="Text 11"/>
          <p:cNvSpPr/>
          <p:nvPr/>
        </p:nvSpPr>
        <p:spPr>
          <a:xfrm>
            <a:off x="9118600" y="1960860"/>
            <a:ext cx="2092960" cy="6350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5B335"/>
                </a:solidFill>
                <a:latin typeface="Poppins" pitchFamily="34" charset="0"/>
                <a:ea typeface="Poppins" pitchFamily="34" charset="-122"/>
                <a:cs typeface="Poppins" pitchFamily="34" charset="-120"/>
              </a:rPr>
              <a:t>Science at home</a:t>
            </a:r>
            <a:endParaRPr lang="en-US" sz="2000" dirty="0"/>
          </a:p>
        </p:txBody>
      </p:sp>
      <p:sp>
        <p:nvSpPr>
          <p:cNvPr id="14" name="Text 12"/>
          <p:cNvSpPr/>
          <p:nvPr/>
        </p:nvSpPr>
        <p:spPr>
          <a:xfrm>
            <a:off x="9118600" y="2646660"/>
            <a:ext cx="209296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4F1EA"/>
                </a:solidFill>
                <a:latin typeface="Poppins" pitchFamily="34" charset="0"/>
                <a:ea typeface="Poppins" pitchFamily="34" charset="-122"/>
                <a:cs typeface="Poppins" pitchFamily="34" charset="-120"/>
              </a:rPr>
              <a:t>Spotting machines every day</a:t>
            </a:r>
            <a:endParaRPr lang="en-US" sz="1500" dirty="0"/>
          </a:p>
        </p:txBody>
      </p:sp>
      <p:sp>
        <p:nvSpPr>
          <p:cNvPr id="15" name="Text 13"/>
          <p:cNvSpPr/>
          <p:nvPr/>
        </p:nvSpPr>
        <p:spPr>
          <a:xfrm>
            <a:off x="812800" y="371346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304F"/>
                </a:solidFill>
                <a:latin typeface="Poppins" pitchFamily="34" charset="0"/>
                <a:ea typeface="Poppins" pitchFamily="34" charset="-122"/>
                <a:cs typeface="Poppins" pitchFamily="34" charset="-120"/>
              </a:rPr>
              <a:t>Thank you, parents!</a:t>
            </a:r>
            <a:endParaRPr lang="en-US" sz="3600" dirty="0"/>
          </a:p>
        </p:txBody>
      </p:sp>
      <p:sp>
        <p:nvSpPr>
          <p:cNvPr id="16" name="Text 14"/>
          <p:cNvSpPr/>
          <p:nvPr/>
        </p:nvSpPr>
        <p:spPr>
          <a:xfrm>
            <a:off x="812800" y="4521101"/>
            <a:ext cx="10883392" cy="327620"/>
          </a:xfrm>
          <a:prstGeom prst="rect">
            <a:avLst/>
          </a:prstGeom>
          <a:noFill/>
          <a:ln/>
        </p:spPr>
        <p:txBody>
          <a:bodyPr wrap="square" lIns="0" tIns="0" rIns="0" bIns="0" rtlCol="0" anchor="t">
            <a:normAutofit/>
          </a:bodyPr>
          <a:lstStyle/>
          <a:p>
            <a:pPr marL="0" indent="0" algn="l">
              <a:lnSpc>
                <a:spcPts val="2380"/>
              </a:lnSpc>
              <a:buNone/>
            </a:pPr>
            <a:r>
              <a:rPr lang="en-US" sz="1700" b="1" i="1" dirty="0">
                <a:solidFill>
                  <a:srgbClr val="14304F"/>
                </a:solidFill>
                <a:latin typeface="Poppins" pitchFamily="34" charset="0"/>
                <a:ea typeface="Poppins" pitchFamily="34" charset="-122"/>
                <a:cs typeface="Poppins" pitchFamily="34" charset="-120"/>
              </a:rPr>
              <a:t>“Simple ideas, amazing inventions!”</a:t>
            </a:r>
            <a:endParaRPr lang="en-US" sz="1700" dirty="0"/>
          </a:p>
        </p:txBody>
      </p:sp>
      <p:sp>
        <p:nvSpPr>
          <p:cNvPr id="17" name="Text 15"/>
          <p:cNvSpPr/>
          <p:nvPr/>
        </p:nvSpPr>
        <p:spPr>
          <a:xfrm>
            <a:off x="812800" y="6238280"/>
            <a:ext cx="71945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4304F"/>
                </a:solidFill>
                <a:latin typeface="Poppins" pitchFamily="34" charset="0"/>
                <a:ea typeface="Poppins" pitchFamily="34" charset="-122"/>
                <a:cs typeface="Poppins" pitchFamily="34" charset="-120"/>
              </a:rPr>
              <a:t>Simple Machines · Tagore International School EOK</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14304F"/>
                </a:solidFill>
                <a:latin typeface="Poppins" pitchFamily="34" charset="0"/>
                <a:ea typeface="Poppins" pitchFamily="34" charset="-122"/>
                <a:cs typeface="Poppins" pitchFamily="34" charset="-120"/>
              </a:rPr>
              <a:t>12 / 12</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2500" advClick="0" advTm="3000">
        <p14:conveyor dir="l"/>
      </p:transition>
    </mc:Choice>
    <mc:Fallback>
      <p:transition spd="slow" advClick="0" advTm="3000">
        <p:fade/>
      </p:transition>
    </mc:Fallback>
  </mc:AlternateContent>
  <p:timing>
    <p:tnLst>
      <p:par>
        <p:cTn id="1" dur="indefinite" restart="never" nodeType="tmRoot"/>
      </p:par>
    </p:tnLst>
  </p:timing>
</p:sld>
</file>

<file path=ppt/theme/theme1.xml><?xml version="1.0" encoding="utf-8"?>
<a:theme xmlns:a="http://schemas.openxmlformats.org/drawingml/2006/main" name="Simple Machines – Artistry in Action">
  <a:themeElements>
    <a:clrScheme name="Simple Machines – Artistry in Action">
      <a:dk1>
        <a:srgbClr val="14304F"/>
      </a:dk1>
      <a:lt1>
        <a:srgbClr val="F4F1EA"/>
      </a:lt1>
      <a:dk2>
        <a:srgbClr val="4C6076"/>
      </a:dk2>
      <a:lt2>
        <a:srgbClr val="DEDEDB"/>
      </a:lt2>
      <a:accent1>
        <a:srgbClr val="2F5F9A"/>
      </a:accent1>
      <a:accent2>
        <a:srgbClr val="F5B335"/>
      </a:accent2>
      <a:accent3>
        <a:srgbClr val="1F4670"/>
      </a:accent3>
      <a:accent4>
        <a:srgbClr val="4A5B6C"/>
      </a:accent4>
      <a:accent5>
        <a:srgbClr val="D6E2F0"/>
      </a:accent5>
      <a:accent6>
        <a:srgbClr val="B9C9DC"/>
      </a:accent6>
      <a:hlink>
        <a:srgbClr val="0563C1"/>
      </a:hlink>
      <a:folHlink>
        <a:srgbClr val="954F72"/>
      </a:folHlink>
    </a:clrScheme>
    <a:fontScheme name="Simple Machines – Artistry in Action">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939</Words>
  <Application>Microsoft Office PowerPoint</Application>
  <PresentationFormat>Widescreen</PresentationFormat>
  <Paragraphs>169</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Poppins</vt:lpstr>
      <vt:lpstr>Calibri</vt:lpstr>
      <vt:lpstr>Arial</vt:lpstr>
      <vt:lpstr>Simple Machines – Artistry in Action</vt:lpstr>
      <vt:lpstr>Simple Machines</vt:lpstr>
      <vt:lpstr>What is a simple machine?</vt:lpstr>
      <vt:lpstr>The six simple machines</vt:lpstr>
      <vt:lpstr>Lever</vt:lpstr>
      <vt:lpstr>Wheel and axle</vt:lpstr>
      <vt:lpstr>Pulley</vt:lpstr>
      <vt:lpstr>Inclined plane</vt:lpstr>
      <vt:lpstr>Wedge</vt:lpstr>
      <vt:lpstr>Screw</vt:lpstr>
      <vt:lpstr>Toys we made</vt:lpstr>
      <vt:lpstr>See it in action</vt:lpstr>
      <vt:lpstr>What the children learned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Machines – Artistry in Action</dc:title>
  <dc:subject/>
  <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Poppins
Copyright 2020 The Poppins Project Authors (https://github.com/itfoundry/Poppins)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cp:lastModifiedBy>Microsoft account</cp:lastModifiedBy>
  <cp:revision>3</cp:revision>
  <dcterms:created xsi:type="dcterms:W3CDTF">2026-10-29T14:28:19Z</dcterms:created>
  <dcterms:modified xsi:type="dcterms:W3CDTF">2026-10-29T16:22:49Z</dcterms:modified>
</cp:coreProperties>
</file>